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77" r:id="rId5"/>
    <p:sldId id="282" r:id="rId6"/>
    <p:sldId id="283" r:id="rId7"/>
    <p:sldId id="284" r:id="rId8"/>
    <p:sldId id="323" r:id="rId9"/>
    <p:sldId id="324" r:id="rId10"/>
    <p:sldId id="285" r:id="rId11"/>
    <p:sldId id="286" r:id="rId12"/>
    <p:sldId id="288" r:id="rId13"/>
    <p:sldId id="289" r:id="rId14"/>
    <p:sldId id="290" r:id="rId15"/>
    <p:sldId id="292" r:id="rId16"/>
    <p:sldId id="318" r:id="rId17"/>
    <p:sldId id="308" r:id="rId18"/>
    <p:sldId id="309" r:id="rId19"/>
    <p:sldId id="297" r:id="rId20"/>
    <p:sldId id="312" r:id="rId21"/>
    <p:sldId id="305" r:id="rId22"/>
    <p:sldId id="314" r:id="rId23"/>
    <p:sldId id="315" r:id="rId24"/>
    <p:sldId id="261" r:id="rId25"/>
    <p:sldId id="4691" r:id="rId26"/>
    <p:sldId id="4692" r:id="rId27"/>
    <p:sldId id="4695" r:id="rId28"/>
    <p:sldId id="301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1565E-D0EE-308C-F794-F62F7FDFF691}" v="15" dt="2023-11-07T21:51:19.119"/>
    <p1510:client id="{ABBEBA83-3EAD-A74E-31AB-CFC478BCC463}" v="12" dt="2024-01-08T20:44:12.97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467" autoAdjust="0"/>
  </p:normalViewPr>
  <p:slideViewPr>
    <p:cSldViewPr>
      <p:cViewPr>
        <p:scale>
          <a:sx n="70" d="100"/>
          <a:sy n="70" d="100"/>
        </p:scale>
        <p:origin x="3474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A22C4-FD21-4710-881D-42A712549F3F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1138E-EF86-4C48-8A25-7F113781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4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eorgia" panose="02040502050405020303" pitchFamily="18" charset="0"/>
              </a:rPr>
              <a:t>Core curriculum and degree plans can vary from college to college, so if you know your preferred degree/major or college, you should verify</a:t>
            </a:r>
            <a:r>
              <a:rPr lang="en-US" b="1" u="sng" dirty="0">
                <a:latin typeface="Georgia" panose="02040502050405020303" pitchFamily="18" charset="0"/>
              </a:rPr>
              <a:t> </a:t>
            </a:r>
            <a:r>
              <a:rPr lang="en-US" dirty="0">
                <a:latin typeface="Georgia" panose="02040502050405020303" pitchFamily="18" charset="0"/>
              </a:rPr>
              <a:t>that the dual credit courses you choose are appropriate for that degree plan or school.​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138E-EF86-4C48-8A25-7F113781BA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138E-EF86-4C48-8A25-7F113781BA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</a:t>
            </a:r>
            <a:r>
              <a:rPr lang="en-US" baseline="0" dirty="0"/>
              <a:t> we want to put this in there?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138E-EF86-4C48-8A25-7F113781BA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fontAlgn="base">
              <a:buFontTx/>
              <a:buChar char="-"/>
            </a:pPr>
            <a:r>
              <a:rPr lang="en-US" dirty="0">
                <a:latin typeface="Georgia" panose="02040502050405020303" pitchFamily="18" charset="0"/>
              </a:rPr>
              <a:t>Students must demonstrate college readiness unless they are exempt from testing due to their SAT or ACT scores. ​</a:t>
            </a:r>
          </a:p>
          <a:p>
            <a:pPr marL="174708" indent="-174708" defTabSz="931774" fontAlgn="base">
              <a:buFontTx/>
              <a:buChar char="-"/>
              <a:defRPr/>
            </a:pPr>
            <a:r>
              <a:rPr lang="en-US" dirty="0"/>
              <a:t>TSIA</a:t>
            </a:r>
            <a:r>
              <a:rPr lang="en-US" baseline="0" dirty="0"/>
              <a:t> scores are valid for 5 years. Including scores from the old test.</a:t>
            </a:r>
          </a:p>
          <a:p>
            <a:pPr marL="174708" indent="-174708" defTabSz="931774" fontAlgn="base">
              <a:buFontTx/>
              <a:buChar char="-"/>
              <a:defRPr/>
            </a:pPr>
            <a:r>
              <a:rPr lang="en-US" dirty="0">
                <a:latin typeface="Georgia" panose="02040502050405020303" pitchFamily="18" charset="0"/>
              </a:rPr>
              <a:t>Blinn College offers TSIA testing​</a:t>
            </a:r>
          </a:p>
          <a:p>
            <a:pPr lvl="1" fontAlgn="base"/>
            <a:r>
              <a:rPr lang="en-US" dirty="0">
                <a:latin typeface="Georgia" panose="02040502050405020303" pitchFamily="18" charset="0"/>
              </a:rPr>
              <a:t>Students must apply to </a:t>
            </a:r>
            <a:r>
              <a:rPr lang="en-US" dirty="0" err="1">
                <a:latin typeface="Georgia" panose="02040502050405020303" pitchFamily="18" charset="0"/>
              </a:rPr>
              <a:t>Blinn</a:t>
            </a:r>
            <a:r>
              <a:rPr lang="en-US" dirty="0">
                <a:latin typeface="Georgia" panose="02040502050405020303" pitchFamily="18" charset="0"/>
              </a:rPr>
              <a:t> prior to testing, and</a:t>
            </a:r>
            <a:r>
              <a:rPr lang="en-US" baseline="0" dirty="0">
                <a:latin typeface="Georgia" panose="02040502050405020303" pitchFamily="18" charset="0"/>
              </a:rPr>
              <a:t> then </a:t>
            </a:r>
            <a:r>
              <a:rPr lang="en-US" dirty="0">
                <a:latin typeface="Georgia" panose="02040502050405020303" pitchFamily="18" charset="0"/>
              </a:rPr>
              <a:t>take the ​pre-assessment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138E-EF86-4C48-8A25-7F113781BA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EOC and PSAT scores waive a student into the course. They must successfully complete the course with a "C" or better to be considered TSI complete and continue with dual credit. </a:t>
            </a:r>
          </a:p>
          <a:p>
            <a:r>
              <a:rPr lang="en-US" dirty="0"/>
              <a:t>- If they do not make a "C" or better they will need to submit TSIA college ready scores to continue in dual credit.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138E-EF86-4C48-8A25-7F113781BA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5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u="none" dirty="0">
                <a:latin typeface="Georgia" panose="02040502050405020303" pitchFamily="18" charset="0"/>
              </a:rPr>
              <a:t>What is </a:t>
            </a:r>
            <a:r>
              <a:rPr lang="en-US" u="none" dirty="0" err="1">
                <a:latin typeface="Georgia" panose="02040502050405020303" pitchFamily="18" charset="0"/>
              </a:rPr>
              <a:t>myBLINN</a:t>
            </a:r>
            <a:r>
              <a:rPr lang="en-US" u="none" dirty="0">
                <a:latin typeface="Georgia" panose="02040502050405020303" pitchFamily="18" charset="0"/>
              </a:rPr>
              <a:t>?​</a:t>
            </a:r>
          </a:p>
          <a:p>
            <a:pPr marL="174708" indent="-174708" fontAlgn="base">
              <a:buFontTx/>
              <a:buChar char="-"/>
            </a:pPr>
            <a:r>
              <a:rPr lang="en-US" u="none" dirty="0" err="1">
                <a:latin typeface="Georgia" panose="02040502050405020303" pitchFamily="18" charset="0"/>
              </a:rPr>
              <a:t>myBLINN</a:t>
            </a:r>
            <a:r>
              <a:rPr lang="en-US" u="none" dirty="0">
                <a:latin typeface="Georgia" panose="02040502050405020303" pitchFamily="18" charset="0"/>
              </a:rPr>
              <a:t> is the </a:t>
            </a:r>
            <a:r>
              <a:rPr lang="en-US" u="none" dirty="0" err="1">
                <a:latin typeface="Georgia" panose="02040502050405020303" pitchFamily="18" charset="0"/>
              </a:rPr>
              <a:t>Blinn</a:t>
            </a:r>
            <a:r>
              <a:rPr lang="en-US" u="none" dirty="0">
                <a:latin typeface="Georgia" panose="02040502050405020303" pitchFamily="18" charset="0"/>
              </a:rPr>
              <a:t> College online registration and information system​</a:t>
            </a:r>
          </a:p>
          <a:p>
            <a:pPr marL="174708" indent="-174708" fontAlgn="base">
              <a:buFontTx/>
              <a:buChar char="-"/>
            </a:pPr>
            <a:endParaRPr lang="en-US" u="none" dirty="0">
              <a:latin typeface="Georgia" panose="02040502050405020303" pitchFamily="18" charset="0"/>
            </a:endParaRPr>
          </a:p>
          <a:p>
            <a:pPr fontAlgn="base"/>
            <a:r>
              <a:rPr lang="en-US" u="none" dirty="0">
                <a:latin typeface="Georgia" panose="02040502050405020303" pitchFamily="18" charset="0"/>
              </a:rPr>
              <a:t>You can...</a:t>
            </a:r>
          </a:p>
          <a:p>
            <a:pPr fontAlgn="base"/>
            <a:r>
              <a:rPr lang="en-US" u="none" dirty="0">
                <a:latin typeface="Georgia" panose="02040502050405020303" pitchFamily="18" charset="0"/>
              </a:rPr>
              <a:t>-View Admissions Forms</a:t>
            </a:r>
            <a:r>
              <a:rPr lang="en-US" u="none" baseline="0" dirty="0">
                <a:latin typeface="Georgia" panose="02040502050405020303" pitchFamily="18" charset="0"/>
              </a:rPr>
              <a:t> that include ID Picture Submission and Dual Credit Approval Form</a:t>
            </a:r>
            <a:endParaRPr lang="en-US" u="none" dirty="0">
              <a:latin typeface="Georgia" panose="02040502050405020303" pitchFamily="18" charset="0"/>
            </a:endParaRPr>
          </a:p>
          <a:p>
            <a:pPr fontAlgn="base"/>
            <a:r>
              <a:rPr lang="en-US" u="none" dirty="0">
                <a:latin typeface="Georgia" panose="02040502050405020303" pitchFamily="18" charset="0"/>
              </a:rPr>
              <a:t>- View your </a:t>
            </a:r>
            <a:r>
              <a:rPr lang="en-US" u="none" dirty="0" err="1">
                <a:latin typeface="Georgia" panose="02040502050405020303" pitchFamily="18" charset="0"/>
              </a:rPr>
              <a:t>Blinn</a:t>
            </a:r>
            <a:r>
              <a:rPr lang="en-US" u="none" dirty="0">
                <a:latin typeface="Georgia" panose="02040502050405020303" pitchFamily="18" charset="0"/>
              </a:rPr>
              <a:t> College transcript​</a:t>
            </a:r>
          </a:p>
          <a:p>
            <a:pPr fontAlgn="base"/>
            <a:r>
              <a:rPr lang="en-US" u="none" dirty="0">
                <a:latin typeface="Georgia" panose="02040502050405020303" pitchFamily="18" charset="0"/>
              </a:rPr>
              <a:t>- Pay ​and view grades. Grades and bills are NOT mailed out.</a:t>
            </a:r>
          </a:p>
          <a:p>
            <a:pPr fontAlgn="base"/>
            <a:r>
              <a:rPr lang="en-US" u="none" dirty="0">
                <a:latin typeface="Georgia" panose="02040502050405020303" pitchFamily="18" charset="0"/>
              </a:rPr>
              <a:t>- View Degree Works. You can see what courses are required for the degree plan, and track your progress.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138E-EF86-4C48-8A25-7F113781BA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Requirements</a:t>
            </a:r>
          </a:p>
          <a:p>
            <a:r>
              <a:rPr lang="en-US" dirty="0"/>
              <a:t>Color photo in .jpg format</a:t>
            </a:r>
          </a:p>
          <a:p>
            <a:r>
              <a:rPr lang="en-US" dirty="0"/>
              <a:t>Front view of your head and shoulders only (No side profiles, head turns or tilts) </a:t>
            </a:r>
          </a:p>
          <a:p>
            <a:r>
              <a:rPr lang="en-US" dirty="0"/>
              <a:t>Solid white smooth background (No other people or backgrounds in photo)</a:t>
            </a:r>
          </a:p>
          <a:p>
            <a:r>
              <a:rPr lang="en-US" dirty="0"/>
              <a:t>Sufficient lighting with no shadows </a:t>
            </a:r>
          </a:p>
          <a:p>
            <a:r>
              <a:rPr lang="en-US" dirty="0"/>
              <a:t>Do not retouch, enhance or soften photo</a:t>
            </a:r>
          </a:p>
          <a:p>
            <a:r>
              <a:rPr lang="en-US" dirty="0"/>
              <a:t>No hats, sunglasses or other items that obscure your face Files over 25 MB will not be accepted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138E-EF86-4C48-8A25-7F113781BA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u="sng" dirty="0">
                <a:latin typeface="Georgia" panose="02040502050405020303" pitchFamily="18" charset="0"/>
              </a:rPr>
              <a:t>What is </a:t>
            </a:r>
            <a:r>
              <a:rPr lang="en-US" u="sng" dirty="0" err="1">
                <a:latin typeface="Georgia" panose="02040502050405020303" pitchFamily="18" charset="0"/>
              </a:rPr>
              <a:t>eCampus</a:t>
            </a:r>
            <a:r>
              <a:rPr lang="en-US" u="sng" dirty="0">
                <a:latin typeface="Georgia" panose="02040502050405020303" pitchFamily="18" charset="0"/>
              </a:rPr>
              <a:t>?</a:t>
            </a:r>
            <a:r>
              <a:rPr lang="en-US" dirty="0">
                <a:latin typeface="Georgia" panose="02040502050405020303" pitchFamily="18" charset="0"/>
              </a:rPr>
              <a:t>​</a:t>
            </a:r>
          </a:p>
          <a:p>
            <a:pPr lvl="1" fontAlgn="base"/>
            <a:r>
              <a:rPr lang="en-US" dirty="0" err="1">
                <a:latin typeface="Georgia" panose="02040502050405020303" pitchFamily="18" charset="0"/>
              </a:rPr>
              <a:t>eCampus</a:t>
            </a:r>
            <a:r>
              <a:rPr lang="en-US" dirty="0">
                <a:latin typeface="Georgia" panose="02040502050405020303" pitchFamily="18" charset="0"/>
              </a:rPr>
              <a:t> is the learning management system used by Blinn College. Students log into </a:t>
            </a:r>
            <a:r>
              <a:rPr lang="en-US" dirty="0" err="1">
                <a:latin typeface="Georgia" panose="02040502050405020303" pitchFamily="18" charset="0"/>
              </a:rPr>
              <a:t>eCampus</a:t>
            </a:r>
            <a:r>
              <a:rPr lang="en-US" dirty="0">
                <a:latin typeface="Georgia" panose="02040502050405020303" pitchFamily="18" charset="0"/>
              </a:rPr>
              <a:t> from their computers and access the information provided by the instructor.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138E-EF86-4C48-8A25-7F113781BA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4a42b3ebfc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14a42b3ebfc_2_283:notes"/>
          <p:cNvSpPr txBox="1">
            <a:spLocks noGrp="1"/>
          </p:cNvSpPr>
          <p:nvPr>
            <p:ph type="body" idx="1"/>
          </p:nvPr>
        </p:nvSpPr>
        <p:spPr>
          <a:xfrm>
            <a:off x="685802" y="4343408"/>
            <a:ext cx="5486400" cy="4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/>
              <a:t>First Day Complete helps to remove barriers for students.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200"/>
              <a:t>Review slide and callout pillars</a:t>
            </a:r>
            <a:endParaRPr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200"/>
              <a:t>Access</a:t>
            </a:r>
            <a:endParaRPr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200"/>
              <a:t>Convenience</a:t>
            </a:r>
            <a:endParaRPr/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200"/>
              <a:t>Affordability</a:t>
            </a:r>
            <a:endParaRPr sz="1200"/>
          </a:p>
        </p:txBody>
      </p:sp>
      <p:sp>
        <p:nvSpPr>
          <p:cNvPr id="435" name="Google Shape;435;g14a42b3ebfc_2_283:notes"/>
          <p:cNvSpPr txBox="1">
            <a:spLocks noGrp="1"/>
          </p:cNvSpPr>
          <p:nvPr>
            <p:ph type="sldNum" idx="12"/>
          </p:nvPr>
        </p:nvSpPr>
        <p:spPr>
          <a:xfrm>
            <a:off x="3884624" y="8685229"/>
            <a:ext cx="2971673" cy="45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00" tIns="45350" rIns="90700" bIns="453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4a42b3ebfc_2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g14a42b3ebfc_2_609:notes"/>
          <p:cNvSpPr txBox="1">
            <a:spLocks noGrp="1"/>
          </p:cNvSpPr>
          <p:nvPr>
            <p:ph type="body" idx="1"/>
          </p:nvPr>
        </p:nvSpPr>
        <p:spPr>
          <a:xfrm>
            <a:off x="685802" y="4343408"/>
            <a:ext cx="5486400" cy="4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/>
              <a:t>Review slide </a:t>
            </a:r>
            <a:endParaRPr sz="1200"/>
          </a:p>
        </p:txBody>
      </p:sp>
      <p:sp>
        <p:nvSpPr>
          <p:cNvPr id="809" name="Google Shape;809;g14a42b3ebfc_2_609:notes"/>
          <p:cNvSpPr txBox="1">
            <a:spLocks noGrp="1"/>
          </p:cNvSpPr>
          <p:nvPr>
            <p:ph type="sldNum" idx="12"/>
          </p:nvPr>
        </p:nvSpPr>
        <p:spPr>
          <a:xfrm>
            <a:off x="3884624" y="8685229"/>
            <a:ext cx="2971673" cy="45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00" tIns="45350" rIns="90700" bIns="453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66E2A-1A2C-4E1B-8054-E712234BCC7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469D9-9C6A-4353-9ACB-F917C6C6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1">
  <p:cSld name="Simple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16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6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3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66E2A-1A2C-4E1B-8054-E712234BCC7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469D9-9C6A-4353-9ACB-F917C6C6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66E2A-1A2C-4E1B-8054-E712234BCC7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469D9-9C6A-4353-9ACB-F917C6C6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66E2A-1A2C-4E1B-8054-E712234BCC7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469D9-9C6A-4353-9ACB-F917C6C6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66E2A-1A2C-4E1B-8054-E712234BCC7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469D9-9C6A-4353-9ACB-F917C6C6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66E2A-1A2C-4E1B-8054-E712234BCC71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469D9-9C6A-4353-9ACB-F917C6C6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66E2A-1A2C-4E1B-8054-E712234BCC71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469D9-9C6A-4353-9ACB-F917C6C6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66E2A-1A2C-4E1B-8054-E712234BCC7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469D9-9C6A-4353-9ACB-F917C6C6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hyperlink" Target="https://bned.invisionapp.com/console/share/69XZWV57CDM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on.williford@blinn.edu" TargetMode="External"/><Relationship Id="rId7" Type="http://schemas.openxmlformats.org/officeDocument/2006/relationships/hyperlink" Target="mailto:dualcredit@blinn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inn.edu/dual-credit" TargetMode="External"/><Relationship Id="rId5" Type="http://schemas.openxmlformats.org/officeDocument/2006/relationships/hyperlink" Target="mailto:shannon.loukanis@blinn.edu" TargetMode="External"/><Relationship Id="rId4" Type="http://schemas.openxmlformats.org/officeDocument/2006/relationships/hyperlink" Target="mailto:jordan.stautzenberger@blinn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ryan.ods@blinn.edu" TargetMode="External"/><Relationship Id="rId2" Type="http://schemas.openxmlformats.org/officeDocument/2006/relationships/hyperlink" Target="mailto:bryan.counseling@blinn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ellis.ods@blinn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8438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Georgia" panose="02040502050405020303" pitchFamily="18" charset="0"/>
              </a:rPr>
              <a:t>BLINN COLLEGE</a:t>
            </a:r>
            <a:r>
              <a:rPr lang="en-US" sz="6000" b="0" dirty="0">
                <a:solidFill>
                  <a:schemeClr val="tx1"/>
                </a:solidFill>
                <a:latin typeface="Georgia" panose="02040502050405020303" pitchFamily="18" charset="0"/>
              </a:rPr>
              <a:t>​</a:t>
            </a:r>
            <a:endParaRPr lang="en-US" sz="6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598985"/>
            <a:ext cx="8229600" cy="55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DUAL CREDIT PROGRAM</a:t>
            </a:r>
            <a:r>
              <a:rPr lang="en-US" sz="2800" b="0" dirty="0">
                <a:latin typeface="Georgia" panose="02040502050405020303" pitchFamily="18" charset="0"/>
              </a:rPr>
              <a:t>​</a:t>
            </a:r>
            <a:r>
              <a:rPr lang="en-US" sz="2800" b="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0953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Grades</a:t>
            </a:r>
            <a:r>
              <a:rPr lang="en-US" b="0" dirty="0">
                <a:latin typeface="Georgia" panose="02040502050405020303" pitchFamily="18" charset="0"/>
              </a:rPr>
              <a:t>​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Students are responsible for​:</a:t>
            </a:r>
          </a:p>
          <a:p>
            <a:pPr lvl="1" fontAlgn="base"/>
            <a:r>
              <a:rPr lang="en-US" dirty="0">
                <a:latin typeface="Georgia" panose="02040502050405020303" pitchFamily="18" charset="0"/>
              </a:rPr>
              <a:t>following the course syllabus​.</a:t>
            </a:r>
          </a:p>
          <a:p>
            <a:pPr lvl="1" fontAlgn="base"/>
            <a:r>
              <a:rPr lang="en-US" dirty="0">
                <a:latin typeface="Georgia" panose="02040502050405020303" pitchFamily="18" charset="0"/>
              </a:rPr>
              <a:t>keeping track of grades​.</a:t>
            </a:r>
          </a:p>
          <a:p>
            <a:pPr lvl="1" fontAlgn="base"/>
            <a:r>
              <a:rPr lang="en-US" i="1" dirty="0">
                <a:latin typeface="Georgia" panose="02040502050405020303" pitchFamily="18" charset="0"/>
              </a:rPr>
              <a:t>keeping parents informed</a:t>
            </a:r>
            <a:r>
              <a:rPr lang="en-US" dirty="0">
                <a:latin typeface="Georgia" panose="02040502050405020303" pitchFamily="18" charset="0"/>
              </a:rPr>
              <a:t>. 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Check </a:t>
            </a:r>
            <a:r>
              <a:rPr lang="en-US" dirty="0" err="1">
                <a:latin typeface="Georgia" panose="02040502050405020303" pitchFamily="18" charset="0"/>
              </a:rPr>
              <a:t>myBLINN</a:t>
            </a:r>
            <a:r>
              <a:rPr lang="en-US" dirty="0">
                <a:latin typeface="Georgia" panose="02040502050405020303" pitchFamily="18" charset="0"/>
              </a:rPr>
              <a:t> at the end of the semester for your final letter grade​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Grades and bills are not mailed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140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FERPA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b="1" u="sng" dirty="0">
                <a:latin typeface="Georgia" panose="02040502050405020303" pitchFamily="18" charset="0"/>
              </a:rPr>
              <a:t>F</a:t>
            </a:r>
            <a:r>
              <a:rPr lang="en-US" b="1" dirty="0">
                <a:latin typeface="Georgia" panose="02040502050405020303" pitchFamily="18" charset="0"/>
              </a:rPr>
              <a:t>amily </a:t>
            </a:r>
            <a:r>
              <a:rPr lang="en-US" b="1" u="sng" dirty="0">
                <a:latin typeface="Georgia" panose="02040502050405020303" pitchFamily="18" charset="0"/>
              </a:rPr>
              <a:t>E</a:t>
            </a:r>
            <a:r>
              <a:rPr lang="en-US" b="1" dirty="0">
                <a:latin typeface="Georgia" panose="02040502050405020303" pitchFamily="18" charset="0"/>
              </a:rPr>
              <a:t>ducational </a:t>
            </a:r>
            <a:r>
              <a:rPr lang="en-US" b="1" u="sng" dirty="0">
                <a:latin typeface="Georgia" panose="02040502050405020303" pitchFamily="18" charset="0"/>
              </a:rPr>
              <a:t>R</a:t>
            </a:r>
            <a:r>
              <a:rPr lang="en-US" b="1" dirty="0">
                <a:latin typeface="Georgia" panose="02040502050405020303" pitchFamily="18" charset="0"/>
              </a:rPr>
              <a:t>ights &amp; </a:t>
            </a:r>
            <a:r>
              <a:rPr lang="en-US" b="1" u="sng" dirty="0">
                <a:latin typeface="Georgia" panose="02040502050405020303" pitchFamily="18" charset="0"/>
              </a:rPr>
              <a:t>P</a:t>
            </a:r>
            <a:r>
              <a:rPr lang="en-US" b="1" dirty="0">
                <a:latin typeface="Georgia" panose="02040502050405020303" pitchFamily="18" charset="0"/>
              </a:rPr>
              <a:t>rivacy </a:t>
            </a:r>
            <a:r>
              <a:rPr lang="en-US" b="1" u="sng" dirty="0">
                <a:latin typeface="Georgia" panose="02040502050405020303" pitchFamily="18" charset="0"/>
              </a:rPr>
              <a:t>A</a:t>
            </a:r>
            <a:r>
              <a:rPr lang="en-US" b="1" dirty="0">
                <a:latin typeface="Georgia" panose="02040502050405020303" pitchFamily="18" charset="0"/>
              </a:rPr>
              <a:t>ct </a:t>
            </a:r>
            <a:r>
              <a:rPr lang="en-US" i="1" dirty="0">
                <a:latin typeface="Georgia" panose="02040502050405020303" pitchFamily="18" charset="0"/>
              </a:rPr>
              <a:t>[Federal Law]</a:t>
            </a:r>
            <a:r>
              <a:rPr lang="en-US" dirty="0">
                <a:latin typeface="Georgia" panose="02040502050405020303" pitchFamily="18" charset="0"/>
              </a:rPr>
              <a:t>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FERPA gives parents certain rights with respect to their children's education records. These rights transfer to the student when he or she reaches the age of 18 or </a:t>
            </a:r>
            <a:r>
              <a:rPr lang="en-US" b="1" u="sng" dirty="0">
                <a:latin typeface="Georgia" panose="02040502050405020303" pitchFamily="18" charset="0"/>
              </a:rPr>
              <a:t>attends a school beyond the high school level</a:t>
            </a:r>
            <a:r>
              <a:rPr lang="en-US" dirty="0">
                <a:latin typeface="Georgia" panose="02040502050405020303" pitchFamily="18" charset="0"/>
              </a:rPr>
              <a:t>. Parents </a:t>
            </a:r>
            <a:r>
              <a:rPr lang="en-US" u="sng" dirty="0">
                <a:latin typeface="Georgia" panose="02040502050405020303" pitchFamily="18" charset="0"/>
              </a:rPr>
              <a:t>cannot</a:t>
            </a:r>
            <a:r>
              <a:rPr lang="en-US" dirty="0">
                <a:latin typeface="Georgia" panose="02040502050405020303" pitchFamily="18" charset="0"/>
              </a:rPr>
              <a:t> access even a minor student’s college grades without documentation on file.​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Reach out to your counselor or the Dual Credit Office for more information.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80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Eligibility/Steps to Enroll</a:t>
            </a:r>
            <a:r>
              <a:rPr lang="en-US" b="0" dirty="0">
                <a:latin typeface="Georgia" panose="02040502050405020303" pitchFamily="18" charset="0"/>
              </a:rPr>
              <a:t>​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Apply through Apply Texas (www.applytexas.org)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Complete the Dual Credit Approval Form</a:t>
            </a:r>
          </a:p>
          <a:p>
            <a:pPr lvl="1" fontAlgn="base"/>
            <a:r>
              <a:rPr lang="en-US" dirty="0">
                <a:latin typeface="Georgia" panose="02040502050405020303" pitchFamily="18" charset="0"/>
              </a:rPr>
              <a:t>Must have at least a “B” average in completed school coursework.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Meet TSI requirements for eligibility 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If taking courses on a </a:t>
            </a:r>
            <a:r>
              <a:rPr lang="en-US" dirty="0" err="1">
                <a:latin typeface="Georgia" panose="02040502050405020303" pitchFamily="18" charset="0"/>
              </a:rPr>
              <a:t>Blinn</a:t>
            </a:r>
            <a:r>
              <a:rPr lang="en-US" dirty="0">
                <a:latin typeface="Georgia" panose="02040502050405020303" pitchFamily="18" charset="0"/>
              </a:rPr>
              <a:t> campus, submit your bacterial meningitis shot record through your </a:t>
            </a:r>
            <a:r>
              <a:rPr lang="en-US" dirty="0" err="1">
                <a:latin typeface="Georgia" panose="02040502050405020303" pitchFamily="18" charset="0"/>
              </a:rPr>
              <a:t>myBLINN</a:t>
            </a:r>
            <a:r>
              <a:rPr lang="en-US" dirty="0">
                <a:latin typeface="Georgia" panose="02040502050405020303" pitchFamily="18" charset="0"/>
              </a:rPr>
              <a:t> account.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83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 Dual Credit </a:t>
            </a:r>
            <a:br>
              <a:rPr lang="en-US" dirty="0"/>
            </a:br>
            <a:r>
              <a:rPr lang="en-US" dirty="0"/>
              <a:t>Approval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Student initiates the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Parent receives a link to create and activate an account.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Counselor receives the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eorgia" panose="02040502050405020303" pitchFamily="18" charset="0"/>
              </a:rPr>
              <a:t>Blinn receives the form and registers the student, if eligible. </a:t>
            </a:r>
          </a:p>
        </p:txBody>
      </p:sp>
    </p:spTree>
    <p:extLst>
      <p:ext uri="{BB962C8B-B14F-4D97-AF65-F5344CB8AC3E}">
        <p14:creationId xmlns:p14="http://schemas.microsoft.com/office/powerpoint/2010/main" val="41409837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TSIA Scores</a:t>
            </a:r>
            <a:r>
              <a:rPr lang="en-US" b="0" dirty="0">
                <a:latin typeface="Georgia" panose="02040502050405020303" pitchFamily="18" charset="0"/>
              </a:rPr>
              <a:t>​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97618"/>
              </p:ext>
            </p:extLst>
          </p:nvPr>
        </p:nvGraphicFramePr>
        <p:xfrm>
          <a:off x="533400" y="1298863"/>
          <a:ext cx="81534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27083713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272358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eorgia" panose="02040502050405020303" pitchFamily="18" charset="0"/>
                        </a:rPr>
                        <a:t>Old TSI</a:t>
                      </a:r>
                      <a:r>
                        <a:rPr lang="en-US" baseline="0" dirty="0">
                          <a:latin typeface="Georgia" panose="02040502050405020303" pitchFamily="18" charset="0"/>
                        </a:rPr>
                        <a:t>A Scores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96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eorgia" panose="02040502050405020303" pitchFamily="18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eorgia" panose="02040502050405020303" pitchFamily="18" charset="0"/>
                        </a:rPr>
                        <a:t>350</a:t>
                      </a:r>
                      <a:r>
                        <a:rPr lang="en-US" b="0" baseline="0" dirty="0">
                          <a:latin typeface="Georgia" panose="02040502050405020303" pitchFamily="18" charset="0"/>
                        </a:rPr>
                        <a:t> or higher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34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eorgia" panose="02040502050405020303" pitchFamily="18" charset="0"/>
                        </a:rPr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eorgia" panose="02040502050405020303" pitchFamily="18" charset="0"/>
                        </a:rPr>
                        <a:t>351 or 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65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eorgia" panose="02040502050405020303" pitchFamily="18" charset="0"/>
                        </a:rPr>
                        <a:t>Writing</a:t>
                      </a:r>
                    </a:p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rgia" panose="02040502050405020303" pitchFamily="18" charset="0"/>
                        </a:rPr>
                        <a:t>Essay</a:t>
                      </a:r>
                      <a:r>
                        <a:rPr lang="en-US" baseline="0" dirty="0">
                          <a:latin typeface="Georgia" panose="02040502050405020303" pitchFamily="18" charset="0"/>
                        </a:rPr>
                        <a:t> score of 5</a:t>
                      </a:r>
                    </a:p>
                    <a:p>
                      <a:r>
                        <a:rPr lang="en-US" baseline="0" dirty="0">
                          <a:latin typeface="Georgia" panose="02040502050405020303" pitchFamily="18" charset="0"/>
                        </a:rPr>
                        <a:t>OR</a:t>
                      </a:r>
                    </a:p>
                    <a:p>
                      <a:r>
                        <a:rPr lang="en-US" baseline="0" dirty="0">
                          <a:latin typeface="Georgia" panose="02040502050405020303" pitchFamily="18" charset="0"/>
                        </a:rPr>
                        <a:t>Placement score of 350 and essay score of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651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91751"/>
              </p:ext>
            </p:extLst>
          </p:nvPr>
        </p:nvGraphicFramePr>
        <p:xfrm>
          <a:off x="533400" y="3430847"/>
          <a:ext cx="81534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7549595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1438783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eorgia" panose="02040502050405020303" pitchFamily="18" charset="0"/>
                        </a:rPr>
                        <a:t>TSIA 2.0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43478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latin typeface="Georgia" panose="02040502050405020303" pitchFamily="18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rgia" panose="02040502050405020303" pitchFamily="18" charset="0"/>
                        </a:rPr>
                        <a:t>CRC 950 or higher</a:t>
                      </a:r>
                    </a:p>
                    <a:p>
                      <a:r>
                        <a:rPr lang="en-US" dirty="0">
                          <a:latin typeface="Georgia" panose="02040502050405020303" pitchFamily="18" charset="0"/>
                        </a:rPr>
                        <a:t>OR</a:t>
                      </a:r>
                    </a:p>
                    <a:p>
                      <a:r>
                        <a:rPr lang="en-US" dirty="0">
                          <a:latin typeface="Georgia" panose="02040502050405020303" pitchFamily="18" charset="0"/>
                        </a:rPr>
                        <a:t>CRC 910-949 and Diagnostic</a:t>
                      </a:r>
                      <a:r>
                        <a:rPr lang="en-US" baseline="0" dirty="0">
                          <a:latin typeface="Georgia" panose="02040502050405020303" pitchFamily="18" charset="0"/>
                        </a:rPr>
                        <a:t> Level 6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12880"/>
                  </a:ext>
                </a:extLst>
              </a:tr>
              <a:tr h="894080">
                <a:tc>
                  <a:txBody>
                    <a:bodyPr/>
                    <a:lstStyle/>
                    <a:p>
                      <a:r>
                        <a:rPr lang="en-US" dirty="0">
                          <a:latin typeface="Georgia" panose="02040502050405020303" pitchFamily="18" charset="0"/>
                        </a:rPr>
                        <a:t>English Language Arts &amp;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rgia" panose="02040502050405020303" pitchFamily="18" charset="0"/>
                        </a:rPr>
                        <a:t>CRC 945 or higher and Essay 5 or</a:t>
                      </a:r>
                      <a:r>
                        <a:rPr lang="en-US" baseline="0" dirty="0">
                          <a:latin typeface="Georgia" panose="02040502050405020303" pitchFamily="18" charset="0"/>
                        </a:rPr>
                        <a:t> higher</a:t>
                      </a:r>
                    </a:p>
                    <a:p>
                      <a:r>
                        <a:rPr lang="en-US" baseline="0" dirty="0">
                          <a:latin typeface="Georgia" panose="02040502050405020303" pitchFamily="18" charset="0"/>
                        </a:rPr>
                        <a:t>OR</a:t>
                      </a:r>
                    </a:p>
                    <a:p>
                      <a:r>
                        <a:rPr lang="en-US" baseline="0" dirty="0">
                          <a:latin typeface="Georgia" panose="02040502050405020303" pitchFamily="18" charset="0"/>
                        </a:rPr>
                        <a:t>CRC 910-944 and Diagnostic Level 5-6 and Essay 5 or higher</a:t>
                      </a:r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71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4104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Exemptions/Waivers</a:t>
            </a:r>
            <a:r>
              <a:rPr lang="en-US" b="0" dirty="0">
                <a:latin typeface="Georgia" panose="02040502050405020303" pitchFamily="18" charset="0"/>
              </a:rPr>
              <a:t>​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60782"/>
              </p:ext>
            </p:extLst>
          </p:nvPr>
        </p:nvGraphicFramePr>
        <p:xfrm>
          <a:off x="419098" y="1302759"/>
          <a:ext cx="8153401" cy="3697814"/>
        </p:xfrm>
        <a:graphic>
          <a:graphicData uri="http://schemas.openxmlformats.org/drawingml/2006/table">
            <a:tbl>
              <a:tblPr/>
              <a:tblGrid>
                <a:gridCol w="1659543">
                  <a:extLst>
                    <a:ext uri="{9D8B030D-6E8A-4147-A177-3AD203B41FA5}">
                      <a16:colId xmlns:a16="http://schemas.microsoft.com/office/drawing/2014/main" val="1185466251"/>
                    </a:ext>
                  </a:extLst>
                </a:gridCol>
                <a:gridCol w="2493358">
                  <a:extLst>
                    <a:ext uri="{9D8B030D-6E8A-4147-A177-3AD203B41FA5}">
                      <a16:colId xmlns:a16="http://schemas.microsoft.com/office/drawing/2014/main" val="331761427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4413364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269582062"/>
                    </a:ext>
                  </a:extLst>
                </a:gridCol>
              </a:tblGrid>
              <a:tr h="5225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1" i="0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Assessment​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1" i="0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Math/Algebra​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1" i="0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ELA/Reading Skills​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1" i="0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Combined/</a:t>
                      </a:r>
                    </a:p>
                    <a:p>
                      <a:pPr algn="ctr" rtl="0" fontAlgn="base"/>
                      <a:r>
                        <a:rPr lang="en-US" sz="1300" b="1" i="0" dirty="0"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Composite​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62882"/>
                  </a:ext>
                </a:extLst>
              </a:tr>
              <a:tr h="43694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ACT​1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23​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06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206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ACT2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22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40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8911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SAT​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530​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480​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11838"/>
                  </a:ext>
                </a:extLst>
              </a:tr>
              <a:tr h="469611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300" b="0" i="0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PSAT/NMSQT3​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300" b="0" i="0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510​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300" b="0" i="0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460​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300" b="0" i="0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71818"/>
                  </a:ext>
                </a:extLst>
              </a:tr>
              <a:tr h="522511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300" b="0" i="0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Algebra I EOC3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300" b="0" i="0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Minimum score of 4,000 on Algebra I EOC &amp;  passing grade in Algebra II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endParaRPr lang="en-US" sz="1300" b="0" i="0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endParaRPr lang="en-US" sz="1300" b="0" i="0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02311"/>
                  </a:ext>
                </a:extLst>
              </a:tr>
              <a:tr h="5225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English II EOC3</a:t>
                      </a: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Minimum score</a:t>
                      </a:r>
                      <a:r>
                        <a:rPr lang="en-US" sz="1300" b="0" i="0" baseline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of 4,000 on English II EOC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814" marR="82814" marT="41407" marB="41407" anchor="ctr">
                    <a:lnL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0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762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2895600"/>
            <a:ext cx="2864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7612" y="5715000"/>
            <a:ext cx="2788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140" y="5034621"/>
            <a:ext cx="672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200" dirty="0">
                <a:latin typeface="Georgia" panose="02040502050405020303" pitchFamily="18" charset="0"/>
              </a:rPr>
              <a:t>1 ACT administered prior to February 15, 2023; Students must meet both relevant subject and combined/composite score standards</a:t>
            </a:r>
          </a:p>
          <a:p>
            <a:pPr fontAlgn="base"/>
            <a:r>
              <a:rPr lang="en-US" sz="1200" dirty="0">
                <a:latin typeface="Georgia" panose="02040502050405020303" pitchFamily="18" charset="0"/>
              </a:rPr>
              <a:t>2 ACT administered on or after February 15, 2023</a:t>
            </a:r>
          </a:p>
          <a:p>
            <a:pPr fontAlgn="base"/>
            <a:r>
              <a:rPr lang="en-US" sz="1200" dirty="0">
                <a:latin typeface="Georgia" panose="02040502050405020303" pitchFamily="18" charset="0"/>
              </a:rPr>
              <a:t>3 The EOC &amp; PSAT waivers only apply for dual credit classes.</a:t>
            </a:r>
          </a:p>
        </p:txBody>
      </p:sp>
    </p:spTree>
    <p:extLst>
      <p:ext uri="{BB962C8B-B14F-4D97-AF65-F5344CB8AC3E}">
        <p14:creationId xmlns:p14="http://schemas.microsoft.com/office/powerpoint/2010/main" val="6828565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myBLINN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fontAlgn="base"/>
            <a:r>
              <a:rPr lang="en-US" dirty="0" err="1">
                <a:latin typeface="Georgia" panose="02040502050405020303" pitchFamily="18" charset="0"/>
              </a:rPr>
              <a:t>myBLINN</a:t>
            </a:r>
            <a:r>
              <a:rPr lang="en-US" dirty="0">
                <a:latin typeface="Georgia" panose="02040502050405020303" pitchFamily="18" charset="0"/>
              </a:rPr>
              <a:t> is the </a:t>
            </a:r>
            <a:r>
              <a:rPr lang="en-US" dirty="0" err="1">
                <a:latin typeface="Georgia" panose="02040502050405020303" pitchFamily="18" charset="0"/>
              </a:rPr>
              <a:t>Blinn</a:t>
            </a:r>
            <a:r>
              <a:rPr lang="en-US" dirty="0">
                <a:latin typeface="Georgia" panose="02040502050405020303" pitchFamily="18" charset="0"/>
              </a:rPr>
              <a:t> College online registration and information system​</a:t>
            </a:r>
          </a:p>
          <a:p>
            <a:pPr lvl="1" fontAlgn="base"/>
            <a:r>
              <a:rPr lang="en-US" dirty="0">
                <a:latin typeface="Georgia" panose="02040502050405020303" pitchFamily="18" charset="0"/>
              </a:rPr>
              <a:t>View :	</a:t>
            </a:r>
          </a:p>
          <a:p>
            <a:pPr lvl="2" fontAlgn="base"/>
            <a:r>
              <a:rPr lang="en-US" dirty="0">
                <a:latin typeface="Georgia" panose="02040502050405020303" pitchFamily="18" charset="0"/>
              </a:rPr>
              <a:t>Blinn College transcript​</a:t>
            </a:r>
          </a:p>
          <a:p>
            <a:pPr lvl="2" fontAlgn="base"/>
            <a:r>
              <a:rPr lang="en-US" dirty="0">
                <a:latin typeface="Georgia" panose="02040502050405020303" pitchFamily="18" charset="0"/>
              </a:rPr>
              <a:t>Pay fees​​</a:t>
            </a:r>
          </a:p>
          <a:p>
            <a:pPr lvl="2" fontAlgn="base"/>
            <a:r>
              <a:rPr lang="en-US" dirty="0">
                <a:latin typeface="Georgia" panose="02040502050405020303" pitchFamily="18" charset="0"/>
              </a:rPr>
              <a:t>Degree Audit</a:t>
            </a:r>
          </a:p>
          <a:p>
            <a:pPr lvl="2" fontAlgn="base"/>
            <a:r>
              <a:rPr lang="en-US" dirty="0">
                <a:latin typeface="Georgia" panose="02040502050405020303" pitchFamily="18" charset="0"/>
              </a:rPr>
              <a:t>Admissions Forms</a:t>
            </a:r>
          </a:p>
          <a:p>
            <a:pPr lvl="2" fontAlgn="base"/>
            <a:r>
              <a:rPr lang="en-US" dirty="0" err="1">
                <a:latin typeface="Georgia" panose="02040502050405020303" pitchFamily="18" charset="0"/>
              </a:rPr>
              <a:t>eCampus</a:t>
            </a:r>
            <a:endParaRPr lang="en-US" dirty="0">
              <a:latin typeface="Georgia" panose="02040502050405020303" pitchFamily="18" charset="0"/>
            </a:endParaRPr>
          </a:p>
          <a:p>
            <a:pPr lvl="2" fontAlgn="base"/>
            <a:r>
              <a:rPr lang="en-US" dirty="0">
                <a:latin typeface="Georgia" panose="02040502050405020303" pitchFamily="18" charset="0"/>
              </a:rPr>
              <a:t>Bookstore Links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323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IbA0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P7Vdf8/U/wD38NH2q6/5+p/+/hqGvUPCfwjv/FPw70vxBos0s+pX+qvZfZymI441HMjN2xivvKro0knNJHwlKNWq2oanmv2q6/5+p/8Av4aPtV1/z9T/APfw17DqP7PHiu38TWGmWt/ZXmn3MJmm1NOILcKcOGJ7jt61k+PPhDeeH/G3h3w/pmqx6tDrwX7LdomFJLYboSCB1+lYxxGFk0k0bSw2Jim2meafarr/AJ+p/wDv4a6L4f8AhfxL45106LoM2+7ETTETXJRdoxnn8a72T4MRaj8TL7w/oOpSnQdIVBqurXShUhcDMiqehPoO3evUfhb4G0bwN+0YdN0O4uLizl8O/ao3mYMcs4B5AGQcZ/GsK+Loxg+Re9a+35m9DB1ZTXO9L23PNov2c/iqykvNp8ZHQHUCc/kKwLT4O/Em48XXHhfyVi1CC3Fz+8vMRvGW27lbvzX1VceE9dn+L48SJ46lg01AmdFjbIcBcEMCehPPSpNN1KXUPjxf2b6dc20em6IFSaRMCcvKCSp7gY/nXmLMKlnpF6X22PSeXU7rda233Pibx14f8QeDPEUug63OVvYkV2EVwXXDDI5rpfA/wp8e+MvDJ8RaLJA1gHdC016UbKdeKl/agn8/4267yD5Zjj4Pog/xr6D/AGZv9G/Z0km27P8Aj8kzjr15/SvQxNd08LCooq7t07nBh8PGpiZ023ZX69jwPwj8F/iN4p0C31zSXtXs7gsIzJf7SdrFTx9Qa5Oy8L+KLrx2vgoGSLWTcm28uWcqocZPX0wOtfXXwO1iz8M/s8aPrGpuwtYkZ5XA+6HmIz9Buqt478Aq/wAdPB/j7TYd8Ms/lXxjHG4Rt5ch9iOM+wrmjj2qs4zirK9tOqOmWXp04Si3fS+vRnznefCL4g2vjSy8IyyW39qXtu9zEovspsXrluxql8Rvhn478A6db6h4gCrbXEhiWSC6MgDYzg+ma+nL8mb9rTTkxkW/h1357bnI4rqfGlnovxI8O+JvBvmIbq0YRPu6xS7Q8bj25/nUf2hKMoc0VZpN6dy/7OhKM+WTum0tex8e6V8L/HWpeAn8bW8kI0hIXmLPeYfYmcnb+FcF9ruv+fqf/v4a+vorG78Pfshajp98jRXUNjPDKpHRjIVIrxj4X6f4XvPA9uNeh0i3B1iETTTSp51zCzgNGOd0e3rnGCM13UMSpKcpRTSlZWRxV8LyuEYyabV3c8o+1XX/AD9T/wDfw0farr/n6n/7+GvcI/h94CvIkha4ji1K81AQ28FnqAnEauzqM4H8JCE47HrXkvjqx0zS/FN5pmkSvNbWbCAys2fMkUYdh7Fs49q6qVSlVfKo/gcdWlVprmcvxMn7Vdf8/U//AH8NH2q6/wCfqf8A7+GoaK6PZw7G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wr1vwf8AGS58LfBe58F6Tayw6rNcyFL0MNqRPgsR33dQPzry7+zdR/6B95/34b/Cj+zdR/6B95/34b/Coq06dVJT1tqaUqlWk24aX0OtPxR8Wf8ACt08Bx3Yj00OxaRciV1JyULZ+7kmuo8CfG+fw74Z0vStQ8L6frNzozMdLu52Ia3B7dPw4ryr+zdR/wCgfef9+G/wo/s3Uf8AoH3n/fhv8KieGoTVmut/mXDEV4vmTfY9K+IHxi8UfEA2+iR21tpGnzzr5trZ5H2hyRy7dT9K9307WtG0n9pDVDqmqWlhDY+H7a0Vp5AgLHDYGa+StEXVdK1my1OLSriWS0uEnVJLdyrFWBAPHTitDx3qeveMPFl/4j1DSp47i8kDNHHA+xAAAAM84wK5quChK0I6Rs/xt/kdVLGVI3nLWV1+F/8AM+qLrRfhjL8Ux8QpfiHCLpJVm+zJeosWVXAzzkj2rpNG+KHgPVvGl/Jb69p6RWNqtv8AaZJQizM7biEz94DaOfevhf8As3UP+gdef9+G/wAKP7N1H/oHXn/fhv8ACsJZVCa96o3pZbG0c0nF+7Ttrd7n1X43+Hvwf8WeLL/xFfeP4ori+kDyJHeR7QQAOM/St3wRr3gnwz8G7/Q7TxJp7iGO9WCN7pfMddzhc+5GPzr43/s3UP8AoHXn/fhv8KP7N1H/AKB15/34b/Crll3NBQlUbSt26ERzBxk5xppN379T6c1nxH4fj/ZHi0OHXLFtRbTIla2WdTJkuCV29c1v/s2fFnSL/wAAx6V4o1i1tNQ0siFXuZQpmi/gIz1IHB+gr5E/s3Uf+gdef9+G/wAKP7N1H/oHXn/fhv8ACqnltKdOUHLd3uKGY1Y1IzUdlax9c2HirwzJ+05qOtSa9pq2EegJBHcGddjOXBIB6Z61wUHxNtfDX7UGr6pDexTaFqUyW1zJG4ZCu1QsgP8Asn9M14H/AGbqP/QOvP8Avw3+FH9m6j/0Drz/AL8N/hVQy+kr3d1y8pM8fVdrRtrc+y/2iPGnhW++Duu2emeItOuLmZI1SKCdWZsyLnAHtXxYm3eu7O3Izj0qx/Zuo/8AQOvP+/Df4Uf2bqP/AED7z/vw3+FbYPCwwsHBSuY4zEzxU1NxtY9pa/0A+I4JrTXtAttDjsz/AGTbW8v2aVZfKA23EirvUE7snJycVEdN+DTXgs1ngkSYTSvevfODEwkULGB3BBc5PJHNeN/2bqP/AED7z/vw3+FH9m6j/wBA+8/78N/hS+rLpNh9Zl1gj2G1sPg7deddCO3hdElWKzOpMiyBZiocu3RimCB0OajtbT4X273MMUekTWc2j74Li4v3NwJ8pvVl6K4Bbbjrj3ryL+zdR/6B95/34b/Cj+zdR/6B95/34b/Cn9W/vv7xfWH/ACL7j2/T9N+EVt4ljntZtLVLV4mT7XqRaGWPf80mAPvhR9w+tebfFa70m81qxbRvsv2dLFVYwYwX3uTux3wR+lcz/Zuo/wDQPvP+/Df4Uf2bqP8A0D7z/vw3+FVToKEuZyb9SalaU48qhYq0Va/s3Uf+gfef9+G/wo/s3Uf+gfef9+G/wrp5l3Ob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/TLav90flRtX+6Pyqj4kvL3T/D2o3+m6c+p3tvayS29mjhWuJFUlYwTwCxAGfevFf+FufGb/o33Vv/AAaR/wCFfnp+gHvG1f7o/Kjav90flXlXw4+IXxI8QeK4NL8SfCO/8Nac8bs+oS3ySKjBcqu0DPJ4rc1P4gGwbxbHJpoabRAptVEv/H3uRT6fLhjg9eMGgDudq/3R+VG1f7o/Kual8baPbpK119ojWGJmklWItH5ixea8St3cLk49j34p8HjTRpSUYXcMoWVmilgKsojjEhJHujAj1zQB0W1f7o/Kjav90flUVjcxXllBeQEmKeNZEJGDtYZH6Gpq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MD4jvZx/D7xDJqF1fWlmumXBnnsc/aIk8ttzRY53gZI98V8Xf2x8I/+infG/wD76kr7MPiK1Iwbqcj/AK9x/jTP7c0//ntJ/wCAq/40AfPf7OWo/D64+KtjF4f8cfE/Vr828+y11xnNow2HJbPcDp7173q3gDTNS1O41Ca7u1kna4ZgpG397CsR4xzt27hnuatLr1ipys8oPqLZf8ad/wAJFa/8/c//AIDj/GgDOn+HOlS3F5ILh0W7jkDbYI/MDvH5bN5m3djHO3OM/lU+qeBba8uZ7qHU7u1nmyrOiq2EaAQsoBHcKDnsatf8JFa/8/c//gOP8aP+Eitf+fuf/wABx/jQBuabapY6dbWUbMyW8KRKzdSFAAJ/Kr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JUUUUAFFNkdI42kkdURRlmY4AHqTWG3jLwirFW8T6OCDgj7Yn+NVGEpfCrkynGPxOxvUVgf8Jp4P/wCho0b/AMDE/wAaP+E08H/9DRo3/gYn+NV7Gp/K/uJ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VdN1HT9TgNxpt9bXkQOC8EocA/UVaqGmnZlppq6CiiikMKKKKACiiigAooooAKKKKACiiigAooooAKKKKACiiigAooooAKKKKACiiigAooooAKKKKACiiigAooooAKKKKACiiigAooooAKKKKACiiigAooooAKKKKACiiigAooooAKKKKACiiigAooooAKKKKACiiigDwL9p/wAS3y6nZ+F7eZ4rXyBcXAUkeaWJCg+oGOnqa8Qr2L47aTca98a9J0S1ZVnv4LW3jLdAXkYZP51m+MtB+Een2es6VpfiDXl17Ssok1xArW19Kpw6IFGU5zgn9a+wwE4UqFOKWrV9F+LPkcdCdWvOTeidtTy+iu3k+F/iZdEGrQy6TdQrJBHPHbX6SyWxmIEfmBfu5JHc4rVuPgl4yt2nE114fjFtcra3TNqkYFvI2Niv6FsrgdTkcV2PE0V9pHGsLWf2WeZ0V31j8JfFlx/aJnbSdPXTdRGm3LXt8sSrOQCoBPBByMY65rMvvh94msYbmS8toYDbaumjyo8o3C4cbl+q4IO6qWIpN2UkJ4eqlflZylFegf8ACo/FaXOoQ3U2jWQsb37A0t3qCRRy3GwP5aM3U7SDzjrXG2Gl3l5rsGiwx7rua5W2VQd3zltvUdeaca0JX5WTKjUjbmRRor1T4xfDfR/DtzoreEr+bULS9uZNNnkmcHZexuEdcgDAyf0NZHiD4S+LtEilkuRpk/kXsdldLbXqytbSSHEfmAcqGyME+tZwxVKSTvuaTwtWLatexwVFei6j8I/Emi3anVm0+a2g1K3stQWyvVlltfNYBS6jlcg8E1ueO/hTa6fHqdv4cs9Tu7uLxKuj2bPcIVcNErBSuAd2T97gYpfW6V0k9xrB1bNtbHj1Fdxqfwv8S2GoWNpLcaK8d5JLEt1HqMZt4pIv9YkkmcKy+n5ZroPB3wZvr7xUdL17VNPtbVtHk1S2uLa6V47lBwCrf3QfvHHA+tVLFUox5uYUcLWk7cp5PRXpWpfDK8uY/C1voFuzXWpaXLfXdxPeRm2CxthpQwxsjx/e5ORVC2+FHi25106TAunSMdObU4rpbxTbT2wIBdJOhwTz0xQsTSa+ITwtVO3KcJRXeN8KPFa6otnu0swNp39p/bxeqbT7NnHmeZ6Z46Vy3ibRbrw/q8mmXk1nPIiqwktLhZonVhkFWXg1ca0Ju0XciVGpBXkjMooorQzCiiigAooooAKKKKACiiigAooooAKKKKACiiigAooooAKKKKACiiigAooooA6b4Z+JL7wx4usby0lcQyTLHcQ5+WVGOCCPxyPQ19jHrXw7pP8AyFrP/r4j/wDQhX3EetfNZ7BKcJJau59Jkcm4Ti9kFFFFeCe6FFFFABRTZHSONpJGVEUZZmOAB615l4w8dz3DvZaK5hgHDXA+8/8Au+g9+tdGHw08RK0TnxGJhQjeR3mr69pGlcX19FG/9wHc/wCQ5rnbj4j6MjFYbW8lHrtC/wBa8rdmdy7sWYnJYnJJpK9qnlNJL3m2eNUzWq37qSPVIPiRo7MBNaXkQ9QFb+tdDpHiHR9VO2yvo3k/55t8r/ka8KpVJVgykgg5BHUUVMpote62gp5rWT95Jn0TRXlfhDx1dWTpaaw7XFr0Ex5eP6+o/WvUYJY54UmhkWSNwGVlOQR6142IwtTDytI9nD4qFeN4j6KKK5joCiiuW8aeLrfQ1NrbKtxfkfcJ+WP3b/CtKVKdWXLBamdWrClHmm9DpLq5t7WEzXU8cMY6tIwUfrXN3vjzw7bkqk81yf8AplHkfmcV5Vqup3+qXJuL+5ed+wJ4X6DoKp17dLKIJfvHd+R4tXNpt/u1ZeZ6snxH0Qthre9UeuxT/WtnS/Feg6i4jg1CNZD0SX5D+tcJ4W8H2LaIPE3i3UH0zR2bbAiDM92f9genv/8ArrX+1fDn+yTff8ILqx0tZvs5vTefNvxnGM9cc1nVwWH2gn8v+D+hpTxtfebXz/4H6nf0Vxy7tH0b/hIPCWpza54ejYC7tLj/AI+LPP8AT9P510uj6lZ6tYJeWUoeNuvqp9COxrzK2HlT13X9b9j0qOIjU02f9bdy5RRRXOdAUUVQ1zVrLR7Bry+k2oOFUfec+gFOMXJ2S1FKSirvYv1j6l4n0HT3KXOpQ7x1SP5yPyry/wATeL9U1l2jWRrW07QxtjI/2j3/AJVztezQym6vVfyR49bNrO1NfNnrzfEHw6GwGuyPUQ8fzq9YeMPDt44SPUUjc9BKCn6nivE6K6ZZTRa0bOaOa1k9Uj6IRldA6MGU9CDkGnV4XoHiLVNElDWdwTF/FA/KN+Hb8K93hguG0aw1N48RXlukwK8hSyg7TXk4vBSwzTbumethMZHEJ6WaGUUUVxHYFFFNdljRnkYKijLMTgAetADqqahqVhp6b768htx/tuAT+HWuA8XePpXd7PQm2IOGuSOW/wB0dh71wU80txK008ryyN1Z2yT+Nerh8qnNc1R2/M8rEZpCD5aav+R7DL468NRtj7c7/wC5CxqS28a+G52CjURGT/z0jZR+eK8Xort/smjbd/18jj/tatfZf18z6FtriC5iEtvNHMh/iRgw/Spa+f8ATNRvtNnE9jdSQOD/AAng/UdDXp3gzxtDqrpY6kEt708I44SU/wBD7V5+Jy2pRXNHVHoYbMoVXyy0Z2VFFFeaeiFFFFABRRRQAUUUUAFFFFABRRRQAUUUUAFFFFABRRRQB86/HfVrjQfjXpWt2iq1xYW9rcRhuhZJGIB/Ks7xf4j+Emo2usarpvhfXTr+qfOIrm4UWtnKxy7RlDubnPB/Sum+O/gLxj4l8bpqOg+Hr7ULQWUcRlhTK7wWyPryPzrgf+FRfEv/AKEzVf8Av1/9evrMJKg6NNynZpd7fefK4qNdVqijC6b7X+49F1P4xeDZPDN7pGnWOsWkFybGSGyW1gS3tDA6M6qVYFt20nc3OccVh+Ivih4f1GDxdHDa6iDrPiK01S33xoNsUWzcG+bhvlOAMj3rlv8AhUXxL/6EzVf+/X/16P8AhUXxL/6EzVf+/X/160jTwcdpr715f5ESq4yX2H9z8/8AM9Q1XxX4M8S+BPFetatLqcGnXvi6C6ihgERuwFhXkozYI4IJzxnPbFYF38VfC/iK51xvElhq9tHc+ILfWLL7CI3bESCMRvuIAyqjkZ5Ncd/wqH4lZ/5EzVf+/Q/xo/4VF8S/+hM1X/v1/wDXpRp4Rf8ALxeWq02/yCVTFO37t/c9d/8AM9BsfjD4aTxZ4g1OebxEum6nqP2p9Ma0tri2uotiqVdHOY3O3G4M3GOK898BeKPD+hfE6Txbc6XLHaW7z3Gn2UChhHKQfJU5I+VSRz7Dil/4VF8S/wDoTNV/79f/AF6P+FRfEv8A6EzVf+/X/wBerisJFNKa1Vt0RJ4uTTcHo77M6u1+LH/CV6AdB8W2lul7/bNne6bPY2ccMaSCUeYZcEdVJ+bBPrW7448ZeF7Hxj4n0PRUvZb3XfElq99PM0f2aJIZQd0bA5bceeQMZxzXm/8AwqL4l/8AQmar/wB+v/r0f8Kh+JWP+RM1X/v0P8ajkwnNdTSXa68v8i1UxfLZwbfez8/8z0b4k+PPCug+K/GFjpMeo3V5rGtWkt/I3ltAkcDq5MLBssWx3wBUGo/GzQ0v5tQ07TdQkl/4S1dajSZVUNB5AjZSQxw/XHUdOa4D/hUXxL/6EzVf+/Q/xo/4VF8S/wDoTNV/79f/AF6I0sHZJzT+a8v8hyrYy7ag18v67nQaL4s+Fuh+LrfVLHRtdvY3e6kuJ71InaBpAfL8uEsUYoTncxBNdFc/GPwzN4s0fUJl166toNAudHvJ5YIhOxkORKqq20/7vGPevPf+FRfEv/oTNV/79f8A16P+FRfEv/oTNV/79f8A16coYSTvKafzRMamLirKH4HX2nxT8M21noujGz1WbS4vDk+h6hJsRJtruGWSMbiCRgZBx6UWHxU8N6cE0mzs9UfR7HwvdaNZyyxx+fLNMysZHUNhVyOgJxXIf8Ki+Jf/AEJmq/8Afr/69H/CoviX/wBCZqv/AH6/+vT5MH/OvvQe0xn8j+46vSvilo9q/hZoL3xFpUukeH/7NmnsooXDS793MchxJGfQlTmuK+LXiLQ/FHi5tU0HShp9ubeOOTMSRNcSgfNKyJ8qlj2HpVr/AIVF8S/+hM1X/v1/9ej/AIVF8S/+hM1X/v1/9erpvCwlzRmr+qM6ixVSPK4O3ozhqK7n/hUXxL/6EzVf+/X/ANej/hUXxL/6EzVf+/X/ANeuj61Q/nX3o5/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5DSf8AkLWf/XxH/wChCvuI9a+U9O+E3xIh1C2lk8HaoqJMjMxj4ADAk9a+rD1rwM7qwqOHI099vke/ktKdOM+dNbBRRRXhHthRRVDxDqC6Vot1ftjMUZKj1Y8AfnVRi5NRXUUpKKcn0OC+KXiJpZ20OzkxFH/x8sD95v7v0HesHTPBXirU9Nj1HT9Eubi0kBZJE24YDr39qwZZHllaWRizuxZie5PWvpz4S31vpvwk0i7um2QqCrN6bpSoP5kV9FVbwNGKpq7ufO0ksbWk6jsrHzJHHJJMsKKTIzBAvcsTjH51peIPDut+H2hXWdOlsjOGMXmEfNjGeh9x+ddz8XvC39g/Eaz1C2j22OpXKSpgcLJvG9f6/jW7+1AjyXnh2ONWd2WdVVRkkkx4AraOL5p01HaV/wADKWE5YVHLeNvxPFKs6ZY3mp38NhYW73FzM22ONOrHrXoukfBXxNeWC3F3d2WnyuMrBLuZ/wAccA/nVbwJ4e1Twz8Y9G0zVoBHMJGZWU5WRdjfMp7ireLptS5JJtJmawtROPPGybOP8TeHtW8N3kVnrFutvPLEJVQOG+UkjnH0NdH8MPEbWl4ujXcmbadv3BJ/1b+n0P8AOtn9pb/kebT/AK8E/wDQ3ry9WZWDKxVgcgjsahRWLw65+pbk8LiHydD6JorK8Kal/a2gWt8SDIybZMf3xwa1a+XnFwk4vdH08JKcVJdTB8b68ug6O0qYN1L8kCn17t9BXi08sk8zzTSNJI5LMzHJJroPiLqjal4mnVWzDa/uYxnjj7x/P+Vc5X02X4ZUaSb3Z81j8Q61VpbIKveHrD+1Ne0/TSSBdXMcRI7BmAP6VRrQ8NXy6X4i03UnBK211HK2PQMCf0rtnfldtzjjbmV9jpfizqS3/jyTTWYwaZpbrYwxp0jjQgOQPXr+Qr1DxgdW0HQYI/B/hnR9U8MG23uRH5j7sHLkA88c5wa8r+LOltY/EG8mkbFnqMovIZgMho5DkkeuCTXofgiLQfA9nP4ot/G02o6CcwJaLCfmlIyFxnhsZ7CvLrKPsqbjr5a6/d1PTot+1qKWnnpp9/Q85+EmrPp3jezt3w9nqTfY7uE/ddH45HsSKLW+k8FeOdQsFdnsobp4JU9UDcN9QKk+HFm+vfE22uooRBbRXTX0/wDdhjVi3J/IVg+LtQTVvFOqanFny7m6kkTP90nj9K6pQjUqSi1o1r+hyxnKnTjJPVPT9T3OGSOaJJYmDo6hlYdCD0p9cb8KNUa80F7GRsyWbbVz/cPI/LkV2VfM16TpVHB9D6WhVVWmprqRXdxDa2stzcOEiiUs7HsBXiHirXLjXtUe6lJWFflhjzwi/wCJ716X45tdX117fw1oduZ7i4BmnG8KFjU8ZJ7Z/lRpPwZgsbX7f4w8QQWVuoy8cLAAexduPyFengHSoR9pUer27nm4/wBrXl7OmtFv2PHqK+iPDnhP4ZeIrafTtJ0W5mhhX/kIlZFDt0+WQ/ePfpiuf8TfAydN83h3VVlHaC7GD9A44/MV6Ecxo83LK8X5nBLL6vLzRs15Hi9FdLd+A/F9vfy2J0G7lmiALiEBwAc4OQe+DTP+EF8Zf9Czqf8A35rq9tT/AJl95yexqfyv7jnT0r6T1+9uNO+A1rfWrBZobC1ZSRkdU4rw4+BfGWP+RZ1P/vzXtvjuCa1+AH2a4iaKaKwtkkRhgqwZMg15+OlCcqaTvqehgozhGo2raGT4d1WDWtJhv4ON4w6d0YdRWjXlXwl1RrbWpNMdj5V2uVHpIv8AiM/pXqtePjMP7Cq4rboevg6/t6Sk9+oV5l8T/EjT3D6JZSYhjOLllP32/u/QfzrufFWpf2RoF1fD/WKm2Mf7Z4FeFSOzFpGYsxJYk9zXblWGU5OpLpt6nHmmJcIqnHrv6CUV7bfeBfhjoukaZdeINRv7SS+gWRf35IY7QWxhTjrVD+xfgh/0MF9/39f/AOIr01joPVRb+R5jwU1o5JfM8hor17+xfgh/0MF9/wB/X/8AiKP7F+CH/QwX3/f1/wD4in9cj/JL7hfU5fzR+88hrt/hh8PtS8X3YuXL2mlRP+8ucYLkfwp6n36CvSfDfwy+G+v2n2/SbjU7u2V9u8zFVYjqOVGfwrqPH/irS/h/4YjitYIRcFPLsbNOBx3I7KO/rXLWzBzfs6KfM+51UcAor2lZrlXbqZviC10/S9Ti0y2vFeXyA/kvJukCjjcfrVOvDrTxFqA8VL4gvLh57lpd0zMfvKeo+mOgr2+N1kjWSM5RgGU+oNeXjMI8O1d3v+Z6mDxaxCdla35DqKKK4jsCiiigAooooAKKKKACiiigAooooAKKKKACiiigDtfBP/IGP/XZv5CpdX8R6Zpd29tdG5LxwC4lMVu8ixRkkbmKggD5T+VReCf+QMf+uzfyFQ6l4Yg1PxLPqF/uktJLGO28lJ3TcQ7s24KQGUhhwc96umoX97Yzqudvc3N5biBlLLNGVADE7hwD0NL5se4L5iZIyBuHT1rze68B6tca1fXkq6a0MySIqRymItmZHjJxGQCqqQd28En04pT4D1iQpvl01JDZmKSZRnLhMR7V2DZtYLyrAEA/Jk1t7Gn/ADnP9Yq/8+z0hpI1G5pEUepOKbLcQxqzSSooUZbLdBXnVl4C1a3kW5uptP1No5EkFtOzCKQsrtMGO09ZXLLweFHTs+08AXtpblnGm6jP5ql0uNwSZBbCIBjtJ+VgSo549DyD2VP+cPb1v+fZ2UfiDSZG0tVuxnVUL2WVI80Bdx7ccHviptM1fTtSSV7O6SVYrh7dj0/eKcMBnrj2rlL3whqkmhaDbWt3aQ3uk2DRJKdxUThY9jDjO3KHPfBrJ1D4e6w1r9jtZ9OMQuGmjdyQ6MXjbOdhPOw8Arzg5PSmqVF/aE61eP2L/wDDL9bnpnnRYY+YmF+8dw4+tHmx5A8xMkZA3dR615peeD7nSILW7+zW10kbA3VtFC7i6YzO48wKhJADjna2CBxjmqWh/D3Vn0aEzrDFLLZgKrzMhtSY2Xy9oUkr82fvDqcgmn7Cna/OL6zVul7P8f8AgHrCzQt92VDxnhh0oE0RC4lT5vu/MOfpXnd98O7hknXT3sLLzHbmJSpKG3RCmQOhdST7HPJ4oX4f3TK8nl2UUnkkQK0rS+S5nSTKnYoXhT91Ryfqan2VL+cr29b+T8f+Ad/p17a6haJd2U6TwOSFdehwSD+oNWKxvBmkyaJoEWmypbqYpJCDB91gzswOMDBweR+prZrCaSk0tjpg24py3CiiipLCiiigAooooAKKKKACiiigAooooAKKKKACiiigAooooAKKKKACiiigAooooAKKKKACiiigCO5/495P9w/yrzGvTrn/AI95P9w/yrzGgBaKKKACuK+L9y0fh+3t1OPOuBu9woz/ADxXa1598Z8/ZdMPbzH/AJCuzAK+IicmPdsPI82r3q0/5Nkkxwfsjc/9tq8Fr1+18WeHx8B38Of2iv8AaptmT7OI3JyZM4zjHT3r3cbGUuSy+0jwsFKMee7+yzp9MuF+I/wnhY4k1fTZEY8ZbzoyCD/wJf51s+MbSC++KfgxbhAyxxXkyqw/iVUI/I8/hXjfwW8V/wDCL+KGN20g0y6Ty7ohCwjI5VyB6dPoa6v4o/ELSm8UeGtb8M38d++nmbzlCMoKtsG07gOoDVwTwtSNfkgtNbeV0d8MTTlQ55PXS/nZnV/EDw1pWreLI9RvfHh0m4tlTybXzkXysc5wWB5PNTeKL3R9R8deC5rHUrO9uoruVHMEqudpiPJweBkVh6vf/Cjx6kWratcSWd4qBXJ3xuAOxIBVsetc9oVv4Ot/i94aj8FzyXFsu8XDtuIL7Wwct14/lUQpvl9694p9NNu5c6i5vdtaTXXXfsVv2lv+R5tP+vBP/Q3ry6vUv2lVb/hOLQ7Tj7AvOP8AbevLa9XBf7vD0PKxv8efqenfBy5Z9LvrQniKYOv/AAIc/wAq7a9mFvZT3B6RRs/5DNef/BjO/U/TEf8AWu38RZPh/UMdfs0n/oJrwsdFfWmvQ93BSf1VP1PIfDvhbxF4oFzcaPp7XYjceaRIq7WbJ/iIrW/4Vb48/wCgC/8A3/j/APiq9N/Zhg2+FtUuMf6y9C/98ov/AMVXrdduJzKpSquEUrI4sNltOrSU5N3Z8j6v4F8XaU0K3mhXe6YkRiJRKTjr9zOPxqIeDPFpXcPDeqY/692r3n46eKNZ8L6HYz6LPHBLcXBjdmjDnbtJ4z0rxY/Erx1u3f8ACR3Of9xMf+g11YeviK9NTSX4nLiKGHo1HBt/ga+nanANCh8L/EXR9SgtIM/Yb8QMs1t/s8j5lpf+ES8Km12r8TrX+zd3meUY23Z9dmfvY9qTS/jD4qhAh1NLHVbf+NJ4QpYfUcfpWpHp/gL4iKU0dR4a8QkErbt/qZj6DHB/DB9jUy9pTd5XivLVfc1dFR9nUVovmfno/vTszB17xPomk6DP4b8EwzrBc8X2ozjE1yP7oH8K1wldBH4N8Qv4tHhf7C66juwQfuhf7+f7uOc13l1pvwn8N3KeHdX+2alfnC3V9Ex2QOevQ8Y9ADjvW/tKdHSN5N66av1MPZ1KusrRS010Xocr8I7gxeJpLfJxPbtx7qQf8a9YrgYPCzeFfivBp8MxuLSS3e4tpSOWiKnr7g8Zrvq8XMpRlVUo9Uj2stUo0nGXRs801CG61z4v22n2kkqMJ44i0chRlRRucgjpxursdL0nxB4j1O+8Sf8AEs1u4tL6W2fStS3BLbYxChDkrnbg5IrA8DaJc6p8Z7m8VvKttNuTc3Em7GAOg/E/pmqPg74l3vhHUNSt4bO3v7G4vZJjltr5LdQ3cYA613uMpQUaWrUV+JwKUYzcquzk/wAD16LxlrqRixj+H+rJqCnaIgyC3A9fN6Y/Cub+JV18RbPwjca1fatZ6QiOqi008Fnwxx80p+vaoT8ebDy8/wDCOXW/0+0Lj88VwfxG+Jmq+L7Mad9mjsNP3h2jVtzOR03N6D0FY0MJV9om6aS69f8AM2r4ul7NpVG306f5Ha/s6XptdP1vUtWuJEiuLm3iS4nYkSSHcMBj1OSPzrU8S/GNdC1280m58NXW+3lKBmmC71zwwBHQ1wfxY1dGs9H8K6DHINO023jkZ4lJDzFQc5Hpn8yaPiPrFr4l+H3h/WLldmtW8zWdzuXDOAud306H6k1p9WjVqKpUjpL8O33mX1mVKm6dOWsfx7/cdX/wvq1/6Fyf/wACR/hWF49+LkPibwreaLHos1q1xs/emYMBhg3THtXlNFdkcvw8JKSjqvU5JY+vKLi5aP0LmiXJs9ZsrpSQYp0bI9M8/pXvx6187J/rFx13D+dfQ0WfKTPXaM/lXn5wleD9Tvydu016HC/GS6KadY2YP+slaRvoowP515i33T9K9A+Muftum56eW/8AMV1nwi0j4Ya9B5BsXk1XZ+8t76bcT6lMYBH4ZFdGFqrD4SM2m/T1MMVSdfFyiml6+hR+P3/Iu+Dv+vQ/+gR15FX058Vvh83izS7GLT7xLOXTkZYI3XKOCANpPUfdHPNfOviLQ9V8P6i2n6vZyW046Z5Vx6qehFaZdWhKkop66/mZ5hRnGq5NaafkZtdf8LvBV14x1sRndFptuQ13MPTsi/7R/Qc1i+FNBvvEmu2+kaemZZT8zkfLGndj7CvrDwnoGn+GdCg0rT02xRDLuesjd2b3NGPxnsI8sfif4BgMH7eXNL4UWrW1tNH0hbayt0htrWLEcSDAAA6V8j+MPEF/4n16fVtQf53OI4wfliQdFH+eTX0L4e8ZDxN4q8SWVm4bTdPs9kTD/lo+WDP9OMD6e9fMZ6mufLKLhObmtdPxN8zrKcYqD01/AK9t8BXRu/COnyMxLLGYyf8AdJH9K8Sr1/4V5/4RCLP/AD2kx+daZsk6KfmRlMmqzXkdXRRRXzp9CFFFFABRRRQAUUUUAFFFFABRRRQAUUUUAFFFFAHa+Cf+QMf+uzfyFblYfgn/AJAx/wCuzfyFZuv+KbjSPFj2M0cTWP8AZ4kQ4If7QWfauemGCEfWrhBzdkZ1KkaavI66ivPrHx9dN4ZW6ubHN0sAWeePAijuGRmRdpO4jhckeo98Jd+PLxLa3gaye01IxxPJHIFeMqxi+bIb0duPUc1r9VqXtYx+uUrXuehUVzPh/wAXRa5bXktrYXcCRQefDLNGQkqnOOfXjOPQisPQ/F2vC10+6vbCe+hv4rdUP2b7Ltnk/hXcx3JjJJ7YHXNSqE9fIp4qnp2Z6FRXAD4hk6bNNDpdxIyIVWaRkVTMYnkVSAc4whBP0qWz8fEIwuNLuHeJPNuSjIFhQCLdjnLcyg+vB/F/VqnYSxlHud1RXO6B4qj1a/a3XT54Ijam6gmdlIljDlM4BypyM4PYismD4iQXE7W1tpFxPciQKqJPGVZTHI+7fnB4jYcZ5xzUqhUu1bYp4mkknfc7iiuO07xjJq2u6TBp9k66ddvKjzy4yzLCH2gA5GMjk9cGs9fFmuQvf6g9vLdWNlcXYuI0tPLVYYd+CspbDMSqjGOcnpiq+rzJeKp7r+v6ueg0VxL+Ojb3V1DcaTdM1uGknAePEMarETzn5j+9H5Gi68Uas/hNdSS3S2uH1f7EAkfnny/PMeQoIy2B09aPq89PMf1qnrbodtRXBwePvsWnwNqdu08zXUkEhQCKRAswjDNESSDggnt784qO3+IsdrZ2X9pWbSzTRO7tbsvDBZGA25yARHjJxknjij6tU7E/XKPVnoFFcnZ+MmurpLGHRLpr85drfzY/lj2I+/dnB4kXj1zVrwt4qt/EF3NDb2N5FEql4p5IyEkUNtPOMA55x6c1LozSu0aRxFOTSTOiooorI2CiiigAooooAKKKKACiiigAooooAKKKKACiiigAooooAKKKKACiiigAooooAjuf+PeT/cP8q8xr065/495P9w/yrzGgBaKKKACuM+Llq03hyK4UZ+zzgt9GGP54rs6p6zYx6npVzYSYxNGVB9D2P51th6nsqsZ9jHEU/a0pQ7ngNewfsxJHJq+tLJGjjyIyNyg/xGvI7qCW1uZLedSssTFHB7EV69+y9/yGda/694//AEI19Jj3/s0mv61PnMAv9oidXpHjPw1pnj9/BOn6IIke5aN7oY+ec5Y5GMkZ4zn9KxPFvw903UPjJYWsMIh0+7tmvLuKMbR8hwQPTcSv5muRg/5OG/7jh/nXrHifWrXR/jBoX2yRIobzTpbfzGOArFwV/MjH41504ujNez3cT0YSVaD9pspEGo6/q+j+KYNB0fwK8mgxMkUk6QEDBxkpjjAz364NPFtp/g/4m2sOn6ZGIfEgIO0hRBJGCWIGOjAjgY70/wAa/wDC0oNYd/DMmm3WnPgxpIiiSPjkHJ5+tcS+q+K4/i14Xs/GslmskLmSLyFAUeYpXk+uQBWVOnzxumtndXd3/TNKlTklqnuraKy/pG38efGUWmxXHhdtLWZ76yDC53gGPLEdMc9PXvXz/XuX7QvhHVL+6/4Si2aA2VnZBZwz4cYY9Bjn71eHwxyTSpFEpeR2Cqo6knpXp5cqaoJx+fqebmLqOu+b5eh6f8HrUx6Nd3bf8tpwq/RR/ia7W4jWa3khbpIhU/iMVT8Oacuk6Ja2AxmJBvPqx5J/OtCvn8TV9pWlNHv4al7OjGDJP2c4Wt/Bt9buCGj1KVCD6gKK9Nrkfhrbx2kWqRow/f3X2jb6bkUH9VP5111LEVPaVHPuOhT9nTUex5D+0/8A8i5pH/X43/oBrwKvp/4y6DpfiDS7C21PxBbaMI5y8bzAESHbjHJFeM+K/hjr+i2Z1GzeDWdOxnz7M7iF9Svp9M17eXV6caKg3Zni5jQqSrOaV0Y/g3wdrPi37WNHWBmtVUsssmzdnoB+VJfeD/F2l3cazaFqMU28CN44y3zZ4wy1i2d1dWVwtxZ3E1vMh+V4nKsD9RXY2HxW8c2dt5C6uswA4aaBHYfjjn8a7qnt1L3LNeZxU/YOPv3T8j0P4l+Lbrwx4T02xJjHiu8sI47q4AHmQoB8xJ9Sc498mvLvh14RuvF2slWcw6fb/vL66Y8IvUjJ/iPP86d4b0HxF8QfEUk8k0sm5t13fzfcjX69M46KK3PiD4q02w0YeB/Bx2aXDxeXSn5rp+/PcZ6nv06Vy04eyXsqfxPd9v66I6Zz9q/a1PhWy7/11ZvWusReJviPfajZDOm6ZZiytH9Vz1/HDfhXS1zfw60htJ8Nxecm24uj50gPUAj5R+X866SvDxcouq1HZafce3hIyVJOW71+88f+JMU1j4vupIZJIhcxq+UYruBGCOOo4rntKsbjU9TttOtFUz3MqxRhjgFicDntXpPxb0prrS4dTiUl7UlZMf3D3/A/zri/h1/yP2g/9f8AF/6FXv4StzYZSW6X5Hg4ujy4lxezf5nSf8Kb8cf8+tl/4FLR/wAKb8cf8+tl/wCBS16v8ZfHOp+C10s6dbWs/wBrMofzgeNu3GMEf3jXnf8AwvLxN/0DNL/J/wDGuelXxtWCnFKx0VaGDpTcJN3PS/hBo3ijRdFm0vxMls0UBUWRVw7BecqT6DjFeG/FzWtR1bxtqEF9IvlWM729vGgwqKG/me5rp/8AheXib/oGaX+T/wCNeba3qE2raxeapcIiS3UzTOqfdBJzgVphMNUjWlUqJa9jPF4inKlGnTb07lOiiivSPNL3h+1a+1yxtFUt5k6Aj2zk/pXvh615f8I9KabU5tWkX91bqUjPq56/kP516hXz2bVVKqorofQ5VScaTk+pwXxjtS+m2N4B/qpWjb6MOP5V5rBPNazJcW8rwzRnckiNhlI7g17n4p00avoN1Y/xumYz6OORXhMytGXR1KsuQwPUEV3ZVUU6PJ2OHNKbjW5+59h6Tq9t9m0ezvLkfbr2zWWMN1lIVS2PfnNR+NPC+l+K9HfT9SiGcEwzAfPC395T/TvXkfxwurix0rwRe2czQ3EFvvjkU8qwSPBr1T4b+KIfFvheDUl2rcr+7uox/BIOv4HqPrXkzoSpwjXg/wDganq060ak5UZr/g6Gf8KvAtv4M0uUSPHcajcN+/nUcbQflVfbv9ay/jz4uOgeG/7Ks5duoaipQFTzHF/E31PQfj6V6Jd3ENray3Vw4jhiQu7HoqgZJr5F8e+IZvFHim81eQkRu22BD/BEOFH9fqa3wVKWKrupU1sY42pHDUVTp6XO9/Zv/wCPjxJ/15L/ADavJT1Net/s4f8AHx4k/wCvJf5tXkh6mvXo/wC8VPl+R5Fb+BT+f5hXtvgK1Np4R0+NhhmjMhH+8Sf615F4d02TVtZtrCMHEj/OR/Cg5J/KveI0WONY0GFUBVHoBXDm9VWjT+Z3ZRSd5VPkOooorwj3AooooAKKKKACiiigAooooAKKKKACiiigAooooA7XwT/yBj/12b+Qq5faLpV9c/abyyimmzEdzZPMbl0/JiT+NU/BP/IGP/XZv5Crepa5o2m3C2+oapaWszLvCSyhTtzjPPbPeqjzX90ifLb3tir/AMIn4e3If7MjwieWF3ttIwwGVzgkBmAJ5GeDTYfCPh2KNEXTEIT7peR2bA24GSScDYuB2xgVugggEHIPQ0U/az7sXsaf8q+4ztP0PS9PE62lr5azrtdTIzKFyTtUEkKvJ4XA5qT+ytP+yWdr9lTybJka2TJxGUGFI+gq7RScpdylCKVkjGj8L6BHAYF0yERlw5XJILBSgPX+6xH40kPhXQIYpY005NssZik3SOxZTt4JJz/Av5VfuNT063trm5nvreOG1bbcO0gCxHAOGPY/MPzFLpuo2OpQtNYXcNzGrbS0bZAPpVc1S17sz5KV7WRi+HvCdvpWq3moSXH2hriIwiPy9qJGXZyNuSOrdgo9uTVmx8J+H7KcT2+ngSgBQ7Su5ACMgHzE8BWYAdga26iluraJZmkuIkWBd8pLAeWuM5b0GAaHVm3uNUacUtNjMsfC+hWN/DfWunrFPAu2IiRtqZUISFzjJUAE4ycCrZ0nTjp11p/2VPst0ZDPHk4cyEl8/XJpNL1jStULjTdQtrsoAziKQMQD0PHY4NXqUpTv7zY4Rp291KxlTeHdFmluZZNPjZ7pGSY5PzqwUEHn0RPypZfD+kSWD2LWrC3a4+1bUmdSsu7duUg5X5ueCOa1KbLJHEoaWRUBYKCxxkk4A+uaOefcfs4dkYk3hDw7MqrLp+/b1JmkzId+/Lndlzu+bLZwaa/gzwy7KzaWmF6L5rhc7SuducbtrEZ64OM4rfop+1n/ADMn2FP+VfcY9x4Z0O4k82SxAkyMukjoxAUJgkEEjaoBHQ4GRVjTdF03TbiWeytvJeTOQJGKqCdxCqThQTzhQOa0KKlzk1a5SpwTukFFFFSWFFFFABRRRQAUUUUAFFFFABRRRQAUUUUAFFFFABRRRQAUUUUAFFFFABRRRQBHc/8AHvJ/uH+VeY16dc/8e8n+4f5V5jQAtFFFABRRRQB578UPDTS51yxjLMB/pKKOSB0f/GuH0TXNX0SSSTSNRuLJ5QFdoWwWA6A17yeRg8ivP/GHgPzpHvtDCqx+Z7YnAJ/2T2+lezgcdHl9lW26HjY7Ay5va0t+v/AOBGp6gNW/tYXkwv8AzfO+0bvn3/3s+tS63rWra3LHNq2oXF7JEpVGmbJUdcCql1b3FpM0N1DJDKvVXUg1FXtqMXZpHiuUldXOk0/x54xsLVbW18RXyQqMKrMH2j0BYEisjVdW1PVrwXmpX9xd3AAAklclgB0A9KpVJbwzXEyw28TyyN0RFJJ/KkqcIvmSSG6k5LlbbNy/8aeK77Sm0u8127ns3Xa8bkHcPQnGT+ddF8L/AA0xlXXL6MhV/wCPVGHU/wB//CneEPALB0vddUADlbUHOf8AfP8ASvRVVVUKoAUDAAHAFeNjcbBRdKj13aPZwWCm5KrW6bJi0UUV4p7JNZ3l3YyNNZOizbCq+YpK59wMZFcTqvxg8caZfyWV5p2kRyxnn9y+COxHz8iuwrJ8S+H9P1618q7QrKv+rmT7yf4j2rqwtWlCVqsbo5cVSqzjelKz/M818eeOtY8ZRWkeqQ2ca2rMyeQjLksADnJPpVPwl4v1/wAL3HmaTfOkROXt5Pmif6r/AFGDT/EHg/WdIZn8g3VsOk0IJGPcdRXPd8d/SvpacaM6fLCzifN1JVoVOad1I9Qk8afD/X/3vibwa1teE/PPYNjce5OCD+eaE1f4N2JE1v4f1W+kHIjnJ2598tivL6ltLa4vJhDawSzyHosaFj+lQ8LBbSaXqy1ipt6xTfojs/F/xI1LWNP/ALH0q0g0PSMY+zWvBcejMMcewqD4ceF21S8TU72LGnwNlQw/1zjt9B3/ACrQ8LfD2VnW618+XGORao3zN/vEdB7Dn6V6NFHHDEkMMaRxoNqIgwFHoBXn4nGU6MHTob9/66noYbB1K01Ur7dv62Q80UUV4Z7YyeKOaF4ZkDxupVlPQg9RXmemeH5tB+KOhR4ZrSTUIjBJ6jd90+4r0+m7UMsMjRozQyLLGWGdrqcg11YbEyoXXRnNicNGtZ9UY37Un3PD/wDvT/ySvEK9m+OjX/iLTtJmtbGSRrMy+eI+eGC4IHXsa8aYMrFWUqw6gjBFe7lsk8PFJ9/zPCzKLWIk2u35CUUUV3nAFXdE0u61jUY7GzTLufmY9EXux9q0/DvhLV9ZdWWE21t3mlUgY9h1NereHNCsdCs/s9mmXbmSVvvOff29q4MXj4UU1HWR34TATrNOWkSfRdNt9J0yGwtR+7iHJ7s3dj7mrtFFfMyk5Nt7n0sYqKSWwV5l8UfDTxTPrdjHmKT/AI+VA+43976HvXptNdVdCjqGVhggjIIrfDYiVCfPExxOHjXhysxJfiR8PdR0nTrXXNCub57OBY1MlurBTtAOOfatnwJ8QPh9Hq8WlaHpUulvfSBC3khEZsHbnB/D8a878XeAZFd7zQhuUnLWxPI/3T/SuBuIZraYxTxSQyqeVdSpBr2aWHw2Ig+ST9L7fI8epiMRh5rnivW36n1N8SvGPhvw7bx6br0Mt2t8jbreNA2UHXcMjg15z/wmPwf/AOhPb/wEX/4qvILq4uLqXzrq4lnkwBvlcs2B0GTUVa0cuhCNnJ38nYyq5jOcrpK3mrnuOnfEn4caTDdDR9AubGS4iMbtFbqu7g4zz714eAWbCgkk8Ad6taXpt/qc4hsbWSdz/dHA+p6CvTvBngqDSXS+1BkuL0cqo5SI+3qfelOdHBJu92/PUIQrY1pWsl5aEnw58Nto9iby8TF7cKMqesaf3fr611tFFfPVqsqs3OW7PoKVKNKChHZBRRRWZoFFFFABRRRQAUUUUAFFFFABRRRQAUUUUAFFFFAHa+Cf+QMf+uzfyFY3jLw9rWp6nqlzp1zJAsulxwIqugW4YPIWibIJUFWxuGMbs9qn8N61ZafpxguPM3+YW+VcjBxWn/wlGl+s/wD37q6dRwd0Z1aSqLlZyF5oXiqSeVrK3u7bLOzf6aAslsVTZbKA3yuMEbsADBO45pP+EY8Q3F2ZHW9htBJH9mgN+Q0MX2nLqxV+T5W7ueDtB4rsP+Eo0v1n/wC/dH/CUaX6z/8AfutvrUuyOf6lC+7MHU9K8QHwZbabHbyzTpdyhwLjLrDuk8sgl1DcbB8zHHXBIxWNb+GvGo0sTefcpqrBY2dr7IEf2MKw+9jmUdcZz81dv/wlGl+s/wD37o/4SjS/Wf8A790o4mSWyHLBwk022cwnh/VP+EM8R2dvptzay3l+J7W3e5R5dgEPO4sVByjYBPpVrVNN8RXkVobF9VhZ5jbXZvJ4lcW77S0i+UcZXbgd/mNbv/CUaX6z/wDfuj/hKNL9Z/8Av3S+sS7D+qxta7/p3OOsfDHiV50jvptTdTexteE3arFNGJGJZdrb/u4GDt44wcZq14f8Oa1b6R4hivbVze3+mpCkjXAfzHWN0Ck7uo+Xn369a6f/AISjS/Wf/v3R/wAJRpfrP/37pvEza2FHBwTTuzkL/wAMeJo5X8ua7vFe3tU84SxrKkaN+9twPlBycMGPXBUkcVT1DSfEVrLp8czaqzzzxw29094P3CGOQGORUbBO7ByAR0+bjnu/+Eo0v1n/AO/dH/CT6X6z/wDfuqWKl2QngoPZs4i40TxneOJJ49TgtwsaGGK7iMpdYFXzBl9oG8MeueQcHpU1z4a1+XUJPNtbu8tlvba5L3F0vmMUmBOza4Ujbk8qhGMc12P/AAlGl+s//fuj/hKNL9Z/+/dL61Lsg+pQ6tm3RWJ/wlGl+s//AH7o/wCEo0v1n/791zHYbdFYn/CUaX6z/wDfuj/hKNL9Z/8Av3QBt0Vif8JRpfrP/wB+6P8AhKNL9Z/+/dAG3RWJ/wAJRpfrP/37o/4SjS/Wf/v3QBt0Vif8JRpfrP8A9+6P+Eo0v1n/AO/dAG3RWJ/wlGl+s/8A37o/4SjS/Wf/AL90AbdFYn/CUaX6z/8Afuj/AISjS/Wf/v3QBt0Vif8ACUaX6z/9+6P+Eo0v1n/790AbdFYn/CUaX6z/APfuj/hKNL9Z/wDv3QBt0Vif8JRpfrP/AN+6P+Eo0v1n/wC/dAG3RWJ/wlGl+s//AH7o/wCEo0v1n/790AbdFYn/AAlGl+s//fuj/hKNL9Z/+/dAG3RWJ/wlGl+s/wD37o/4SjS/Wf8A790AbdFYn/CUaX6z/wDfuj/hKNL9Z/8Av3QBr3P/AB7yf7h/lXmNdrN4m0xonUGbJUgfu64qgBaKKKACiiigChr2s6XoOnHUNXvI7O1DqhkfONx6Diq1r4n8P3UOnTW2rW0sepO0dkVbPnMoyyj3GKx/izHdzaDpsdg8Ud0dZs/KeWMuitv4LKOorzjxFpOtaPrLSW9qdXl0PGqXd3BiCOGeaYSOVj7jy027RzznvXp4XBUq1NNys3f+vva6/I5K1ecJaLT+v0PXGvvDWuJYxPJZ3wv1ka1DLkyBPv44yMd+lcvc2Xw2cs322OLF8bAiOZuLj/nnj1qx4C0q1g8eeJr6B5GhVovsaH7kSTqJpNn+85zXmDWNyPF8ymF/s/8Abx1FW2nBf7WYMH8Oa6cNh4ucoxm0kk/v1/L8bmNaSaTlBPf8D1HS/D/gW5ksVtZDdtfRPNbKZmPmIhAZu3AJA5q9ofiTwLHdXWn6TqGnRz2kcj3EcalWVY/vknHOO/WqHw/0WCw8deLJUaRkguUhtEb7sEcg851T0BdifwFebWU/mTy28epNqEsI1hX08Wew2Kssv70yAfNngYP9/ilHDqu5Rc5NJJ/em+3oumvXZAmqSTjFK/8Awx7lb63pVxZ3d5DfRPBZjNw4ziMbA/P/AAEg/jV23mjuLeO4hcPFKgdGHRlIyD+VeQ6LrulWeieKdBubox6leQbreAxtmQfYU6HGOx/Ku9+HWv6Rrfhy0j0u8Fw9nawxXA2Muxtg45A9DXHicFKlFySdtPua/wAzppV1N2OlooorgOgKoa7rGmaFpzahq95HaWqsqGV84yTgDir9cf8AFiC6ufD+nwWM629y+sWSxTNF5ixt5owxU8ED0rbD041KsYy2bIqScYNotz+PvB1vpttqUniC0W0uWdIZRuIZl+8MAZBGR1qpfeJfh7dX6Wd7daXNdSosqo8BLMrLuBzjuvNeZ/aW0260+fUteOj6quoaguqXbaesqCbbGAFj27QrKqkHFdVothqera54lvLDWkmsntYVaM2Sj7YzWYCuGPKckHAr1pYGlRXNzNaPW/nb+X/h/I4vbSqaNJ/8Nfv/AF5nSTD4fWMUV1NBpUcctut0juhIMTMFV+e2WA/GruoeKvCXh1ZYrrUbLTljmEEiqm0CTYHCnaP7pBryfU5rPxJ4dgtbYXEkVpoNpp1/+6ZTFK1zGDHyPvAAml0S+bQ/EcNx4sby1sddktriZ4i4cJZCNHwAc7gFP41f1Dmi+eUm1fTr0t/XoSqyi/diltqeuXvi7wzZSafHda3ZxnUVDWmXyJVJwGBHABJxk1uV4DdMul2FjMqT2t3c2zG30+6sfNg1G3a6do4AMZjdQwPbAIr31fujI2nHT0rz8bhY0FHle9/w/rz/AEOqhWdS9/IWiiiuA6AooooAxdS8V+HdN1uHRb/V7a21Cbb5cMhILbvu89OfrWbPrHgTWdek0Oa40+61NHZHhMZ3hlBLAtjtg965D4i3ljH4m8UaTOjS3+p6XZQ6dEsJdpJQ8nQgcYJBzxWbYTzTP4o0CDxHjULia/SLSBYjdI5U8ibGecHjNezSwMPZqabTt+i10Wyv+G5wTrty5Wk1/Xn/AF2Oohb4WXFlfahDe2b21gR9qdJnxHk4Bx3BPAI4q5Za58M9O0uLVre80tLV5jAk+wsfMAyV5BIOOa4TWtWi1qC7t9Cgs0totNsoRMmnuk1pIJ4h5Uhb5Ww25tuO1RX8k2m6gkms64NP1mHxBKuoX4sFaJV+yssTpEBjay8dOpPpXV9T51aUpel9dl5f1po73MVOMXeMV62/4P8AXc9Tk8feD45rWF9etlku40kt12tl1ckKRx3INdNXjSa3aReO0uW8ZR20Nzp9jtlOlhhf4eQHA2/u/TjHWvZT1rycZho0OXlvr3/4Zfr8tjuo1XO9/wCvxYUUUVxG5WvL60s5LaO6nWJrqYQwBv45CCQo98A1i6v458JaTcNb6jrltbyq7xlWDEhlxuHA7ZH51H8T4ZW8HXN9boXuNMkj1CJR1JhcOQPqoYfjXmcs/wDZV74e1K913/hH5dR066vJp5LEXG55p1cIVIODtI59sV6eDwdOtHmk31Vl5K/Zv8DlrV5Qdkv6/A9Th8aeFZtaGix63anUDwIDkMTt3Y5GM45xVPUPFXgS9urXT77ULC4nukR4I3jLF1f7pBxxnFcBLHeN4skvrq83+HZvEQysdsocXHkIYpC5GQjHggYwcVY+GOm6rPqP2i21IWdtBpFgbm3e0VzcDZJwGPKfh610PA0acHU5nok9+r+X4W+Zl7ec3y26/wBdToru3+Ga3Gnxy3ltDJqQDWiidh5oJwCPQE8DOOauT6b4A0ae8W8+zrLYQpcXKzOzmKNjhWI9Ca4nwlfaVpNiLbXtKlv5dUsrBbC38gsZwpIKqcYG1/mOSPWr3h651FvioniSbSJBpmrX1xpyXryAiSMALEuzqAGhbk8HdWk6E1zLnlZLvv1svldddV6pZR9no+RXflsd34e8U+EtQhSPRdTsniYuFESlFyihn7DopBNLZ+NfCl5YTX9trtnJbQSpDLIGOEZzhc8dCeh6V5jd2N1deAfDFrZW7vcSaZqQ2IuGfjlfqQCKPFraP4wuM6HFIulm2sbC7dIGiCu10u1Og+ZFzn0rP+zqLlu7XeumlnbXTr08zX6zNLZf0r/gep6v4t8N6RFNJqWr29ssFx9mk35+WXaG24A/ukH6GtmCWKeCOeGRZIpFDI6nIZTyCDXgUU9xb2l7da5eXGk6naazcQDUDaieAutrEhWRCOVlC8Ed69o8FSSS+ENIklsUsHa0jLWyLtWLj7oHYe1cuMwUaEFJO/5fL+vu0vtRrupJpo2KKKK846QooooAKKKKACiiigAooooAKKKKACiiigAooooAKKKMGgAoowaMGgAoowaMGgAoowaMGgAoowaMGgAoowaMGgAoowaMGgAoowaMGgAoowaMGgAoowaMGgAoowaMGgAoowaMGgAoowaMGgAoowaMGgAoowaMGgAoowaMGgAoowaMGgAoowaMGgAoowaMGgAoowaMGgAoowaMGgAooooAKKKKACiiigBKKWigBKMD0H5UtFACUYHoPypaKAEwP7o/KjjsAPoKWigAooooAKSlooATA9AfwoH5UtFACBVGcKBk5PHWjA9B+VLRQAhAJBIBI6cdKWiigAooooAKKKKAADnoM+uK4FfiEXtPEs8Wmx79IvI4YAzkfaImk8vzM44+YOOPSu5u/P8Ask32Xb5/lt5W44G/HGT6ZxXlsHww1az037Pb62biS50wwXAuXykU6yLMhjwuSnmb855w2a78HHDtP2z7W+/X8NDnruorci7/APAN/wAQ+LtYtfEE+h6LpNjc3X22G2i+0TmNX3wGUsxAOCMYqjJ4+1m6tHbTNCsmu7fT5bu7hubgqI2ilaOVAwHONuR65pkvhvxtJeL4i8vQjrR1JLprYzSC3WNIDEBu27iTnPQVPpPgnVbRbx5ri0knvdIureZlZgPtM0rSHAx9wbsZ68dK6lHCRir2bVur369djG9Zt7/1sdX4RvNS1Lw/a3+rWVpaXFwgkEdvIZFCEAryQOcHkVr1T0O1kstFsbOYqZLe2jicqcjKqAcflVyvJqNObtsdkU0lcKKKKgox/GepXek+Grq/sVha5QosYmBKZZ1XnHOOa5+28e2unz/2X4n8iLUYrt7eaS2H7kAFdsnzHcAd6jHJzntXUeItKh1vRrjS55poEmC/vISA6EMGBGeOoFc+fh9pJmt7mS7vJ7qNpHnmnZXa7LkE+Z8vTIH3cccV3YeWG9narvd7b7aHPUVXmvAbB8RNFmZE+w6ohdhw9uBhDH5nmHnhNnzZqO1+Jvhi4e1RWnR53KMrKuYem0tg9G3LjGevOMGqfgrwHPa/aZtfcs5zDFEtyZR5Xk+UQWKg4x0HYAZJq0vwz0dYrdVv78SQo8ZlAjDOh6Kfl4xgcjBPOTzXRKOAjJxbfyM08Q1cytG8falLqU7ap9hhtLS2FxLDHZzNMV8gSEq/3AecYJzxW2fiJoqqN1jqisFkaRPs+TFsYLhsHglmUD1LCp7jwTbyzX2zWtVhtL6LyrizjdPKb90I8/dznAHfqKc/gfSXN8Wnu83iOrEOAULOr7l46hkUipnPBSadvuHGNdLcyLj4hAarAIbUpY7VNws0ZE8RAn8xSM43Aw4/GrSfEnQBFK0lnqNuVBKrLAqeY+UGwc43YkjPOBhuvWpf+Fe6QVzJeX8spUiSV3UtIzCXc546nzm/IUt/8PdGvIyslxdhtzOjAqdjkRDdgjBx5K8Hjk0OWBbSs7AliEilqnxM0iPTbifT7C8vHW2M0RMQEbvsDhCc9dpJ/A13NvIZbeOVkaMugYq3Vcjoa5Sb4f6PLaPbvdXpDqQW3KDkw+Vnp6c/Wurto2ht4oWleUogUu+NzYHU471zYh4flSo/M1pe0u+ckooorkNgooooAKKKKACiiigAooooAKKKKACiiigAooooA8k+P3xB1DwyLbQ9Dm8i+uYzLNcAZaKPOAFz0JwefavEv+E88af9DPqn/f8ANd98d9Jn1741aVolrJHHPf29tbxvITsVndgCcZOOapW3wL8WT/Ee68DreaYt3bWS3r3TNJ5BjYgDB27s5OOnY19Xgo4alh489rtX1PlsbLE1a8uS9k7aHHf8J540/wChn1T/AL/mj/hPPGn/AEM+qf8Af81lTaPqkd+tj/Z12875MSLA5aVQT8yjGWXg8itz4c+CLzxtd6lDbapp2mR6baG7uZ792SNIwQCSVBxjNehKFCMeZpW9Dz4zxEpcqbv6kH/CeeNP+hn1T/v+aP8AhPPGn/Qz6p/3/NO8SeEZNN1W307R9Y03xTLNEZM6Iz3ATBxgjaDnv0rDn03UbdJZJ9Pu4kikEUrPCyhHxnYxI4bHY80Rp0JK6ivuCU68XZt/ebX/AAnnjT/oZ9U/7/mj/hPPGn/Qz6p/3/NZUWi6zLeSWcWkahJcxLukhW2cug9SoGQPrTbLSdVvkaSz0y+uERirvFbu4UgZIJA4wOafsqP8q/AXta/d/ia//CeeNP8AoZ9U/wC/5o/4Tzxp/wBDPqn/AH/Na178LvEkMWuXFoYNQtNFtori5uLdZCreYAQiAqCWAOTxgAZzXH3Gnahb2sN3cWF3Dbz/AOplkhZUk/3WIwfwqYRw8/hS+4qcsRD4mza/4Tzxp/0M+qf9/wA0f8J540/6GfVP+/5rH1DS9T09I31DTb2zWUZjaeBow49twGap1ao0ntFfciHWrLeT+86T/hPPGn/Qz6p/3/NH/CeeNP8AoZ9U/wC/5rm6KfsKX8q+4X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PVPhZ8VPEFj4ltbLXNRm1DTbuVYpPPO5oixwGU9euMj0r6YPWvh3SP+QtZf9fEf/oQr7iPWvnM6oQpzjKKtc+iyWtOpCSk72CiiivEPaCiiigAooqpqeo2OmweffXUVunYueT9B1NNJt2Qm0ldluiuG1H4kabExWxsp7kj+JyEX/Gs0/Ey6zxpMGP+up/wrsjl+Ikr8pxyzDDxduY9LorgrD4lWbkLfadND/tRMHH5HBrrdH1nTNWj36fdxzEdUzhl+oPNZVcLWpazibUsVSq/BI0KKKK5zcKKKKACiikZgqlmIVQMkk4AoAWiuQ13x9pNgzQ2atfzDuhwgP8Avd/wrlbv4ia5K5+zxWluvYBCx/Mmu2ll9eor2t6nFVzChTdr39D1mivII/iB4jVstLbOPQwj+lbelfEpSypqmn7R3kgOf/HT/jVzyzERV7X9CIZnQk7XseiUVT0rU7HVLYXFhcpOnfB5U+hHUVcrgacXZnepKSugooopDCiiigAoopCQASSAB1JoAWisq78R6FasVn1W1Vh1Afcf0qCLxd4bkbaurQA/7WR/MVqqFVq6i/uMnXpp2cl95uUVBaXdreR+ZaXMM6+sbhv5VPWbTWjNE09UFFFFIYUUUUAFFFFABRVK+1bS7E4vNQtoG/utIM/lWd/wmHhrdt/taHP0bH8q0jRqSV4xb+RnKtTi7Skl8zeoqjY6tpd8dtnqFtM391ZBn8qvVEouLs0WpKSumFFFFIYUUUUAFFFFABRRRQAUUUUAFFFFABRRRQAUUUUAFFFFAHhPxJuray/aT8LXl5PHb20L2UkssjBVRRKxJJPQAV6XbfEnwims2Gpf21YC/udel066m+0pgWUcs8kbk54T50Aboa8P/ad/5KTH/wBg6H/0J68u49q+roYKOIw9NyfQ+Wr42VDEVFFdT6G8P+IbJPg3eeNJJG/trw8l5oVhJ/fFy4MbBvVFaTFcZ+z54is/DR8Y31xd2ENwdAlW0jvNpSeXcCE2n7+cfd71wF94j1y+0K00G71W5m0uzYtb2jP+7jPPIHryevrWXxXZHBrklGXV/h/X5nJLGPnjKK2X4ns3w58VQeJdf1vV9f1HTtH1CPTEhs7S1uf7Jtrz95krJInPGc4BBP4V3V74o8Fav8Vtb0fWda05vD2pWWn34uY7gNF9qtdpK7ifvMoZeeTxmvl/ijj2qZ4GMpNp20+7b/IcMdKMUmr6/fv/AJnvOgeMv+Em0fxFLY+J7Pw54hvfE8WpSzXN19m86yHCxiTvsxnZ3p/xB8caNN4P8ZP4S1hLI6h4qikjjgl8qSaEQASSBRg7GcE/jXgfFHFP6jDm5v66f5C+vT5bW/rX/M+nfEPizRL29+IVjaeJ7HbeaZpbWo+3BI5vLVfPRGzjdtG0jqelR/E3xr4dl0u8uNJ1PRp7e+1DTptNjm1F5/I8rad32cJ/o6qAVYZ57V8zce1HFRHLoJp32/4H+RpLMZtNW3/4P+Z7r8e9W0XWvCAvjrsKavJqXmHTLDWjf2cwK/NOqkZh9NvHpivCqOPajNdVCiqMOVM5MRWdafM0FFGaM1sYhRRmjNABRRmjNABRRmjNABRRmjNABRRmjNABRRmjNABRRmjNABRRmjNABRRmjNABRRmjNABRRmjNABRRmjNABRRmjNABRRmjNAFrSf8AkLWf/XxH/wChCvuI9a+HdIP/ABNrP/r4j/8AQhX3EetfOZ9vT+f6H0WRfDP5BRRRXz574UUVkeLdaj0PRpbxsNKfkhQ/xOen4DrVQg5yUY7smc1CLlLZGd438WQ6FH9ltws1+65CnpGPVv8ACvJtRvrvUbprq9uHnlb+Jj09h6Corq4murmS4uJDJLIxZ2PUmo6+pwuEhh46b9z5fFYueIlrt2NPw5oOr+ItQ+w6PZSXU2MtjhUHqxPAFegQfA7xQ8AeXUNNikI/1e5mx7ZAr1L4KaDDofgOycRqLm+QXM745JblR+Ax+tdtXmYnNKim409kelhsspuClU3Z8k+MPA3iPwqBJqlkPsxbatzC2+Mn3PUfjXPW081tOs9vK8UqHKuhwRX2bq+n2uq6ZcadexLLb3EZjdSOxr451mxk0zWLzTpOXtp3iJ9dpIzXdgcY8TFxktUcWOwiw0k4vRnpPgXxoupOmnaoypeHiOXosvsfRv5121fOysysGUlWByCOoNeyfD7XzrekbLhgby2wsv8AtDs3+e9efmOCVP8AeU9up35fjXU/d1N+h0tFFFeSesR3M8NtbyXFxIscUalndjwBXkPjTxdda1M9tas8Gng8IDgye7f4Vq/FfXmluhods+IosNcEH7zdl/D+dcNbwyXFxFbwruklcIg9STgV7+XYNRiqs1r0PBzHGOUnSht1I6K9/uNJ+HHw50ixtfEVil9qFwm52aHzXYj7xAPCrngVS/4TT4O/9C5/5Tl/xroWOctYU213Od4JR0nNJ9jw2ivcv+E0+Dv/AELn/lOX/GrOmeIPg/rV/DpSaFDC9ywjRpbIIu48AbgeKbxk0rukxLBwbsqiPD9K1G80u8W7sZ2ilX06MPQjuK9i8HeI7fxBYlgBFdRgedFnp7j2rgPix4VTwl4sksbYubKZBNbFjkhScFSe+CP5Vz+g6pcaPqkN/bn5kPzL2de6mpxOHhi6SnHfoVhsRPCVHCW3U98oqDT7qG+sYby3bdFMgdT7Gp6+aaadmfSJpq6CiisLxpr8eg6SZlw11LlIEPr6n2FVTpyqSUY7smpONOLlLZEfi7xVZaBF5ZH2i8YZSFT092PYV5ZrniLVtYkJu7phHniGM7UH4d/xrOuZ57q5e4uJGlmkbczHkk16L8PvhLrGv+Xfaxv0zTjhgGX99KPZT90e5/KvoqWHoYOHNN69/wDI+eq4ivjJ8sFp2/zOC0PSNS1rUEsNJs5bq4f+FB0HqT0A9zWn408H634SuYYdWgUJMoaOaM7o2Pdc+o9K+lre38KfD7w+zL9m020UfNIx+eVvc9WavO7z4qeF/FGpTaBrmklNBuPkS6lPzo/ZyP4R7jkVnDHVas+aEPdX3/15Gk8DSpQ5Zz95/d/XmeJWtxcWswmtZpIZAchkYg13nhT4gSK6Wuu/Oh4Fyo5H+8O/1FZnxH8D33hG+VwxutLnObW7XkEHkK2Oh/nXI12TpUcVC718zkhVrYWdlp5H0RFIksayRurowyrKcgj1p1eV/DXxM1jdppF7Jm0mbETMf9U57fQ16pXzeKw0sPPlZ9HhsRHEQ5kFFFQX11BZWct3cuEhiUs7e1c6TbsjdtJXZDrOqWWkWLXl9MI4xwB/Ex9AO5ryzxJ431XVGaK1drG1PASM/Ow/2m/oKy/FOuXOvam11MSsS5EMWeEX/H1rQ8EeB9e8W3AGn2/lWoOJLuUERr9P7x9hX0GGwVLDw9pW3/I8DE42piJ+zpbfmc2qyTTBVV5JXOAACzMf611Wq/DvxXpnhpdevNPKW+cyRA5liX+8y9h/LvXvngf4f+HfBtt9qAS4vVXMl7cYyo77eyD/ADmub8YfGfRbC/Wx0mz/ALWiD7bmXdiMr3Cf3j+lH1+pVny0I3S/r5B9Qp0oc1eVmz57UlWDKSCOhFdT4b8barpbLFdO19a9Ckh+dR/st/jXSePPBOn6jpH/AAmfgb/SNLly1zaIPmt2/iwPQd17duK8yrsXssVDVf5o437XDT0f+TPfNF1Sy1ixW8sZQ6Hhh/Eh9COxq9XhXhfXLrQdTW6gJaM8TRZ4df8AH0r26wuoL6zivLZw8MqhkPtXz+Nwbw8tNme/gsWsRHXdE9FFFcR2hRRRQAUUUUAFFFFABRRRQAUUUUAFFFFABRRRQBr6P4N8K6/aG+1rQNPv7oMYxLPCGbaOgz6cmrn/AArL4ff9Cfo//gMK0vBP/IGP/XZv5CtyrVSa0TIdOD3RyP8AwrL4ff8AQn6P/wCAwo/4Vl8Pv+hP0f8A8BhXXUU/az/mYeyh2RyP/Csvh9/0J+j/APgMKP8AhWXw+/6E/R//AAGFddRR7Wf8zD2UOyOR/wCFZfD7/oT9H/8AAYUf8Ky+H3/Qn6P/AOAwrrqKPaz/AJmHsodkcj/wrL4ff9Cfo/8A4DCj/hWXw+/6E/R//AYV11FHtZ/zMPZQ7I5H/hWXw+/6E/R//AYUf8Ky+H3/AEJ+j/8AgMK66ij2s/5mHsodkcj/AMKy+H3/AEJ+j/8AgMKP+FZfD7/oT9H/APAYV11FHtZ/zMPZQ7I5H/hWXw+/6E/R/wDwGFH/AArL4ff9Cfo//gMK66ij2s/5mHsodkcj/wAKy+H3/Qn6P/4DCj/hWXw+/wChP0f/AMBhXXUUe1n/ADMPZQ7I5H/hWXw+/wChP0f/AMBhR/wrL4ff9Cfo/wD4DCuuoo9rP+Zh7KHZHI/8Ky+H3/Qn6P8A+Awo/wCFZfD7/oT9H/8AAYV11FHtZ/zMPZQ7I5H/AIVl8Pv+hP0f/wABhR/wrL4ff9Cfo/8A4DCuuoo9rP8AmYeyh2RyP/Csvh9/0J+j/wDgMKP+FZfD7/oT9H/8BhXXUUe1n/Mw9lDsjkf+FZfD7/oT9H/8BhR/wrL4ff8AQn6P/wCAwrrqKPaz/mYeyh2RyP8AwrL4ff8AQn6P/wCAwo/4Vl8Pv+hP0f8A8BhXXUUe1n/Mw9lDsjkf+FZfD7/oT9H/APAYUf8ACsvh9/0J+j/+AwrrqKPaz/mYeyh2RyP/AArL4ff9Cfo//gMKP+FZfD7/AKE/R/8AwGFddRR7Wf8AMw9lDsjkf+FZfD7/AKE/R/8AwGFH/Csvh9/0J+j/APgMK66ij2s/5mHsodkcj/wrL4ff9Cfo/wD4DCj/AIVl8Pv+hP0f/wABhXXUUe1n/Mw9lDsjkf8AhWXw+/6E/R//AAGFH/Csvh9/0J+j/wDgMK66ij2s/wCZh7KHZHI/8Ky+H3/Qn6P/AOAwo/4Vl8Pv+hP0f/wGFddRR7Wf8zD2UOyOPk+GvgGONpI/COkK6AspFuMgjoa56vTbn/j3k/3D/KvMamUpS3Y4xjHZC0UUVJQV5N8WNSa619bFWPlWiAEdt55J/LAr1kda8C16drnW764Y5L3Dn/x416uU01Kq5PoeXm1RxpKPcpUjfdP0paD0r6I+ePsjwnj/AIRbSduMfYocY/3BWnXHfBrWY9a+H2muGBmtk+zTLnkMnA/MYP412NfGVouNSUX3PsaMlKnGS7BXyR8UNv8AwsXX9uMfbX6V9W6xf2+l6VdalduEgtomkcn0AzXxxq17JqWq3eoTf6y5meVvqxzXq5PB80pdDy83muWMepVrf8Aam2meJ7ZixEU58mUezdD+BxWBSqxRg68FSCPqK9qpBVIOL6ni05unNSXQ+iar6jcrZWFxeSfdhjaQ/gKdZS+fZwTdfMjVvzGawviTM0Pg292nBfYn4FhXyNKnz1FB9WfW1anLTc+yPHbqeS6upbmZi0krl2J9Sc13PwH0P+2PH9vcSITBpym5c443DhB+fP4VxWl2U2pana6fbAGa5lWJM9MscV9OaHpvhH4YaCour2K1a4IWa5mPzzuB2A7DJ4HSvosdXVOn7OO72PnsDQdSp7ST0W54b8aNb/tv4g37o+6C0ItYvTCfe/8AHs1xlfVFj4I+HurWqalZ6NYXcNxl1mQkh8nk5z61P/wrfwP/ANC3Z/kf8a5qeZ0qUVDleh01Mtq1JOfMtT5Qp0UjxSpLGxV0YMpHYg5Br6t/4Vv4H/6Fuz/I/wCNH/Ct/A//AELdn+R/xq/7Xpfysj+yav8AMjz/AOLsaeLPhVo3jC3UNNbqpmwOQrYVx+DgV4hX1Xpl14BZZ/A9hcWBVt6SWKOcEn7wB9fYGvCvjB4Ni8H+Io4rJnbT7tDJBvOWTBwyk98cfnRl9dJui011V+wsfQbSqpp9Hbubfwg1BptKudOkbJtnDp/ut/8AXH613NeTfCOYx+J5Ic8S27foQa9ZrzMypqGIduup6eXTc8Or9NArxTx7qzat4jndWzBATDCO2B1P4nNeva9dfY9EvboHBigdgffHFeBZJ5PJPWuvKKSblUfocmb1WlGmvU9G+B/h/TdfvtQE14bXVbVY5tPcYO1gTltp4YDAyPQ17jomuXtyZ9E1OOKw1+KIlAQTDOO0sf8AeXPVeo6e9eA/D3wnql5pz+LLSa5WKynMf+hn/SIyFz5ijowGRlepGa9a0XW7TxVBb6J4ikS21dR52nahbNtW4x0lhbs395D7ginj488273S/D/gdwwEuSCVrN/j/AMHseQeM9L8dax43fStYhur/AFPP7pEH7rZ/eTsF9/zrvvhb8MY7e+h1LVraO7ETEkzofLLDtGh+9g/xNxxwD1r0jRNUuYb9dH8QJGmpbSILlVxHeIO6+jeqfiMiuhrCtj6nJ7NKy8jejgKfP7Ru/qVNW02x1XTZdN1C2jntZV2vGw4x/Svmn4p/D298IXhurffc6PK37qbGTEf7j/0PevqGsrxVeaPZ6NN/bnlNaSjy2hddxlz/AAqvVj7CsMHip0J+7qn0NsZhYV4e9o11PjmvbfAuqtq/hy3nkbM8f7qX3Yd/xGK8i8SJZR69ex6dBNb2iykRRSuGdB6Ejiux+DV0RcahYk8Miyge4OD/ADFexmVNVKHP1Wp5GW1HTr8nfQ9Jrzz4v6syrb6NE2Aw86bHp/CP5n8q9DrxDxzdG88WahJuJCy+Wv0Xj+lebldJTrcz6HpZnVcKPKuongaz03UPF+mWWsOEsZpwkxL7Rgg4Ge2TgV9HaTcT+DXg0bVH83RGIjsNQ2geT6RTY6ez9D35r508D+GbzxZrR0uykhjkELTEykgELjjj1JAr2Pwz4jfRLeTQvE0c1zooxbytdqHmsCeBHP8A3oz/AAyDjH6d2YR53ZO/l+q8zgy+XIrtW8/0fkYf7Qi+MhfIskzy6BMwWBLZSBu/uyY5J9OxrE8F/C7VL65jbVrSWIlQ4t2yoVT0MjdvZF+Y99vWvY7d5PC4RJ5Df+GnIMFwx8xrLPQMf4o/Ruq9+Oa65GV0DowZWGQQcgiuL69OlSUIJev9de52/UYVarnNv0/roVdI0600vTYbCzt4YIY1ChIk2rnucV478YvhZxN4g8MW/PL3Vkg6+roP5r+Ve202aSOGJ5ZpFjjQFmZjgKB1JNclDE1KM+eL/wCCdlfDwrQ5JL/gHxN3969G+EGrMRcaNK2Qo86HPb+8P5H86rfGuTw7ceJUvNAtZIhMGaeUYWKds/eRev48A9R61zfgi6Nn4r0+bOA0ojb6Nx/Wvoa8frGGbtbS589Ql9XxKV762PcaKKK+WPqAooooAKKKKACiiigAooooAKKKKACiiigAoqO3Mht4zKMSFBuHvjmpKAO18E/8gY/9dm/kK3Kw/BP/ACBj/wBdm/kK3KAMPXfF3hrQ9St9N1bWLWzurnHlxyE9CcAk9FBPAJwCasTeItEh1C+0+XUoFutPthdXcWTuihOcOfbg1y+vaF4mh8Xajf6NYaLqNprEdrHOdQcj7L5JOTsCnzFIOQMjDc1z2o/D/wAWy6rqHiCPUraS81JryGexbascdvLGUTEoXcxXZEcHgfNigDtJPiH4Kjt7W4fxDaCK6s3voG+Y74FOGkHHQVZ0Txp4X1p4I9M1iC4knmaGNAGVi6pvK4IBHy889RXjSfBjxVFb3CLPYuVtJbO0HnkeVE8QO3O3/nq0h+mK7u88Calot7puveH5JNb1a3u2nu/7UvNj3AaAwgB1TC7RjA2880AdRP448J262DTa5aoNQdo7UknEhV9h7cDd8uTgZrYGo2J1dtJFwn25YBcGHncIyxUN9MgivKL34f8AiyDSfDcWlixi1SyV/Ov47x4/JMk/mvGyFCs8XP3Tg5UEEV1eu2Hii0+IieINF0qx1G2l0xLKUTXpgaMiUuWA2Nng+1AGtF408LSGdY9atibe2kupRzlYY3KO/ToGUg/SpYvFnh2WWCKPVoHkuLo2kSLks8oUMVAxnhSCT0GeteTah8JvEtxY380EtlBqYsZobKTziVJluJmeN+PuNHIB7MB6Vt+F/h74g0HxgniiCaCW4kvmiuLaSfMYsnjQFo/l+WQOmf8AaHGaAPQtB8T6Brt5eWekapb3k9k224SMnKHJGeeoyCMjI4rXrz34ZeGPEWgeItWlvEtbLR5lPkWUN206CUyMxkj3KDEhB/1eSMkkYr0KgAooooAKKKKACiiigAooooAKKKKACiiigAooooAKKKKACiiigAooooAKKKKACiiigAooooAKKKKACiiigCO5/wCPeT/cP8q8xr065/495P8AcP8AKvMaAFooooAK+e75Sl9cK3USuD/30a+hK8N8a2ZsfFN/Dj5TKZF+jc/1r2MnkueUTyM3i+SMjHoqzpdjdanqNvp9nGZbi4kEcajuTX0L4E+D+iaMI7vWtuq3wwdrj9yh9l/i/H8q9XE4unh17255WHwtTEP3djy34aa74g8E/wDE+bTbuTw/cyLDckrhWPZlz3HPPQ9K91sfiL4Lu7H7YviCziQDLJK2x19tp5z9K3NZ0mw1bRp9JvbdXtJo/LZAMYHbHoR2r5n8TfDbxFpfiuPRLS0kvUuWP2S4Vfldf9o9FI715UXQx0m5+7L80erJV8FFKHvL8mdX8UPGN/47jn0PwhZXV3ptqvn3csaHMoB4wOu0H8T6cV5AysrFWUqwOCCMEGvrL4beD7TwdoC2cZWW7lw91Pj77eg/2R2qt44+HPh3xUrTTW/2O/I4urcAMT/tDo348+9XQzCjRfs4r3e5FfAVqy9pJ+92PlWg9DXQePfCeoeD9a/s6+ZJVdPMhmQHbIv9CO4rH022a91G2tE+9NKqD8TXsxqRlHnT0PHlCUZcrWp7toilNGsUbqtvGD/3yKw/igpbwdcEfwyRn/x6umRRGixr0UBR+FZ3imzOoeHb+0Vcs8J2j/aHI/lXyVGaVaMn3Pq60G6MorseTfDz/kfNC/6/4v8A0KvYf2gvCWva9LpmoaPbSXqW6PFJBGRuUkghgD19D9BXjvw9O3x3oRbjF9FnPb5q+vUZXGVYMPY5r1swrSo14Tj2PJy+jGtQnCXc4r4LeH9T8OeCY7PVgUuJJnm8knPlBsYX68Z/Gu2pGdVOGZQfc0nmR/8APRPzrxqk3Um5vqe1TgqcFBdB1MnQyQSRqxQspUMO2R1pfMj/AOeifnR5kf8Az0X86jUs+c/Cnw18X2vxBtPtFlJFb2t4Jnvdw2MqtnIOckn0962v2ov+P7Qv+ucv81r3Q14T+0+6PfaHsZW/dy9DnutethsVPEYqDl0v+R5GJw0MPhpqPW35nDfChC3i5WHRLeQn8cCvXq82+DdkTcX2oMPlVVhX6nk/0r0msM0kpYh+RvlkeXDrzMLx8WHg7Utv/PL9MivEq968R232zQL+1AyZLdwB744rwUdK9DKH+7kvM4M3X7yL8j0r4Pa14k8OuJobVp9JvCWW3cbTcsvDeSehkA/hz82OK9G1nQtL8QaU2ueG1+12c7+bcWcTbJElHWWI/wDLOde44DdD61ynwh8VaDqnh2LwH4jhSL5iLSYnAYliRhv4XBPBroLmy13whr4ubWRZZbhgqyOdkOpDskvaO4x0fo/fmscRf2z05Zfg1/X3flrh7exWt4/in/X3/na0PX4b+2g8PeLpBcRTtjTtWAMfmuvRW7xTqe3r+vXabf3em3cek65J5hc7bS+xhbj0V+yyfo3b0rnLqy0vxhpl1qOk26tM58vU9LuP3Zd17MOscq/wuPxyKxZPEFzo/hu90vWd+oaW0UkNle3CfvbaYL8sFyP4WBxh+/HPeuWVNVNIrXt/l/WvTy6lUdPWT07/AOf9afn3HizxZaaLm1gUXeoEZEKtgJ7uew9up9O9ebXsl3qN6NQ1a5klmkUmJVA3FO/lqflSMd3b5fUvUVq0EdklykiSK33rqQeYjPjJCD/lvJ687F/iLYqGVZLpbiWVhDagh7iS4k3Ans0z4+dv7qKMf3V/irelRjT2MKtaVTc8u8T30eoa3cXEVrBax52KkLlwQONxY/eJ6k963/hFn/hJpfT7M2fzFcrqQtV1CcWUrzW3mHy5HTazD1I7V23wbtS1/f3hHCRrGPqTn+lenjGo4aXoedg05YmPqemDrXgGsknWL0t1+0SZ/wC+jXv9eG+NLY2nirUYcYBmLj6Nz/WvNydrnkvI9HN0+SL8yx4Dm1yx1xdU0Nmia0Aa4mKFoo4ycEyY/h9fzr3qGWw8bQn5Y9L8TWkWGRwHSSNux7TQP+nsa8e+D3jK18I61OuoW/m2F8qxzsBkx4Jw2O45ORXqHiHw3Db28GveG7iR9MH7+CS0+eWxJ5LxD+OI/wAUX1I9K3x2tVXVuz/T+v8Ah8MFpSdnfuv1/r/hoND1S+8HzT2N1ZzSaNH/AMfdgx8yTT1PHmRH/lrbn816GuusZF0S2jvtJk+3+Gpx5gWI7zaA/wASf3o/Veq9uOKytL1O38ULBpurPHYeIIY/Osry3IMdwmP9ZCTwyn+KM/Q1l2bav4N1SY2dnvgOZb3SY+Ude9xaZ7d2j7fka4ZR5201735/13+/z7YS5Emn7v5f12+7y9B1XXtL03TE1C4ukaGUZh8s7mm4yNoHX+VeZeI9a1DxEztdstnpsLA+Szfu1PYyEffY9lAPsD96s6O807VdTv77T2S4hM7vBFE+xYouDudjxCmck55Jzhc8015Z7qeKKz3SSDKxSRIV2+ogQ8p7yN85HOVHNaUsOqbv1/Izq4h1Fbp+ZxPxMu4ftEGmx2gV4x5jzysPObOflKAnyx32nLdCxzXL6Rn+1bPHXz0/9CFbHj6Owi1dEtLqOaYJidYhmOM9gG/jPXJHHuetU/B1qbzxRp0OMjz1ZvovJ/lXsxtGhfyPHleVa3me6HqaKKK+RPrQooooAKKKKACiiigAooooAKKKKACiiigAooooA7XwT/yBj/12b+QrcrD8E/8AIGP/AF2b+QrcoAqz2fmymT7VdJn+FJMAfhTP7P8A+n69/wC/tXa4a+8ZPb/EyDRPtNsNP3JZyxkfvTcyIZFYH+6AFXHq9XCnKd7dCJzULX6nWf2f/wBP17/39o/s/wD6fr3/AL+05L+znurixhu4/tUKgyID80YPQkVy/hrVNa/s7WtcuLqXVNLhVjpyNCkctwIwd8gKgDax4XjoM9xQqbabB1EmkdN/Z/8A0/Xv/f2j+z/+n69/7+1xrfFDTXZktNOubh/N8uIA8OGKCN+ATtYscEA/cPBqNPiBew3V5eXejTx6ZFFbhlchJYZJDIuNpGWUsq88cEHHXGn1ap2M/rNPudt/Z/8A0/Xv/f2j+z/+n69/7+1xt58SPsemPc3OiNHcpAlz9mN0rFoXjLgrtBJbgggDAxknHNLd/EqCBUuF0a5ks5zKlrKsgLSyIyIVKAZALOADzwCcdMn1ap2H9Yp9zsf7P/6fr3/v7R/Z/wD0/Xv/AH9rAu/F3l+GYNYm0+8tmN4Ld4SuCSCeRvAJU44OAfpWVcfEK6l0u4S00Rk1T7G11HC9wpVYvIEoctjGfmA2+vfHNJUJvoDrwXU7T+z/APp+vf8Av7R/Z/8A0/Xv/f2uKsPiOX06W5bRbu4itbdpJ7hAVQmNVMp5G0dW2jcSduOOK7Lw3qf9s6HaaqsDQR3UYliRmDHYeVJx0JGDjtnFTOlOCvJFQqwm7RY/+z/+n69/7+0f2f8A9P17/wB/au0VmaFL+z/+n69/7+0f2f8A9P17/wB/au0UAUv7P/6fr3/v7R/Z/wD0/Xv/AH9q7RQBS/s//p+vf+/tH9n/APT9e/8Af2rtFAFL+z/+n69/7+0f2f8A9P17/wB/au0UAUv7P/6fr3/v7R/Z/wD0/Xv/AH9q7RQBS/s//p+vf+/tH9n/APT9e/8Af2rtFAFL+z/+n69/7+0f2f8A9P17/wB/au0UAUv7P/6fr3/v7R/Z/wD0/Xv/AH9q7RQBS/s//p+vf+/tH9n/APT9e/8Af2rtFAFL+z/+n69/7+0f2f8A9P17/wB/au0UAUv7P/6fr3/v7R/Z/wD0/Xv/AH9q7RQBS/s//p+vf+/tH9n/APT9e/8Af2rtFAFL+z/+n69/7/VdUYAGScdzRRQBHc/8e8n+4f5V5jXp1z/x7yf7h/lXmNAC0UUUAFef/F3R2kgg1mFSTEPKnx/dJ+U/nx+NegVHcwxXNvJbzoJIpFKup6EGt8PWdGopowxFFVqbgzhv2cdMS98czX0i5Fhal1/32O0fpur6Or5cuJ/Enw51K4/sW68q1vMbZjErbgM4U5HBGT9aT/ha/jr/AKDC/wDgOn+FericJPFz9rTat0PLw2LhhIeymnfqfUlFfLf/AAtfx1/0GF/8B0/wo/4Wv46/6DC/+A6f4Vz/ANk1u6/r5G/9rUez/r5n1JRXy3/wtfx1/wBBhf8AwHT/AAo/4Wv46/6DC/8AgOn+FH9k1u6/r5B/a1Hs/wCvmen/ALSumx3Hg+01PH72zuguf9lwQf1C15j8JtHa41OTVpV/dWw2x57uR/Qfzpy+JvGvjpDoN1fie0kZWnJhUBADnJIH6d69F0jT7bS9OhsbVdsUS4Hqx7k+5rStUlhcP7Bv3n+RFGEcViPbpe6vzLdFFFeOeueK+PdHbR/EMoRStvOTLCR0wTyPwNexfsyzI/hXUovO3SpebmUnJAKDB/Q/lWf4s0ODXtKa1kISZfmhkx9xv8D3ryS2vNf8KarNHa3d1pt2Bsk8p8bh29iPSvepz+u4f2d7SR4VSH1LEe0teLO5/aPug3j2GOG4bMViiyKrEbSWc8/gRXmXnTf89pf++zTry6uLy6kurueSeeVt0kkjbmY+pNRV6dCl7KmodjzK1X2lRz7j/Om/57S/99mp7C4kjv7Z3nkCrMhYlzwAwzVWitWjNM+yfEFxCnhi/ummQQ/Y5G8zPGNhwc18cJ5krIg3uzEBR1JJ7VpzeI9em0ZdHl1i8fT1AAt2lOzA6D6e1df8NPCrrImt6jEVxzbRMOf98j+X515dKmsvpylN3vsenVqPH1IxirW3Ou8H6T/Y2gW9mwHnY3zH/bPX8un4VsUUV8/ObnJye7PfhBQiorZBXh3jTS20nxFc220iJ28yI+qtz+nI/Cvca5rx94e/tzSw1uo+22+WiP8AeHdfx/nXbl+JVGr72zOPMMO61L3d0eNV7D8MfiVbXVmPCvjUpcWcq+VFdTcjHZZP6N2/WvIJEeN2jkUo6khlIwQfSm19DXoQrxtI+eo150ZXifR+taNqGgalFqlhfBHACW+oSHKSJ2guvVeyy9Rxmna7rWnX+h32qNaLZa1ahLfUdPuUDLIrMFAkXgOnzZVx+favPvhV8TG0mNfD/iUm60eQeWkjjcYAex/vJ7dq7rxroulW9pZ3xmuZ7BmUWFxZzKLiLPzCLceHiOOM5K44zXjTpSp1FGp8n3/r/hvP2YVY1KblT+a7f1/w/ljtbu0rXF/JukjjGU3CNYo+2TjEMfpxuPZSfmqhqEl5qETWemBkfy3WFkXyyMjnYD/q1/vM3zkfeK9Kk1G4hhs/tmpTRafYRyFkUZbMnfaD800vqx/EqOD594m8W3GoxPYadG1jpzffXdmWfHQyMOo9FGFHpXTRpSm9P+ActWrGC1OadSjMpIJUkEg5FezfDvS20vw1CJV2z3B86QEcjPQfliuD+HfhttX1Bb25jP2G3bJyOJGHRR7etev1jmuJTtSj8zbK8M1erL5BXm3xf0tluLbWI1O1x5Mp9CPun+Y/CvSaq6tYW+p6dNY3S5ilXafUHsR7ivNwtf2FVTPSxVD29JwPn+u2+GHxB1DwfeCCTfdaTI2ZbfPKH+8nofboa5jXtKutG1KSxul+ZeUbs69iKoV9TKMK8LPVM+XjKdGd1o0fSmqaLpmt6SmueG2N3p0z/aGgtm2ywS95oD/BIP4k6N9esukazFqiWuieJZlNy53aXq0H7sXDD0P/ACzmHQoevP0rw34feNNU8Han59oxms5CPtFqx+WQeo9G969xl/sHxd4en17RvKntpRv1CydtmWUZ3f8ATOZeoYdcc+o8bEUJUXyy1XR9v6/H8vZoV41leOj6rv8A1+H58sjzapH5snkwWz3DYS3t9gnlBI3bF5klOM47Z/h6mO8uo4Y5LW2ROfll3EOowekjDiQg/wDLNfkB6ljxSWyobXyNNe6FqsR3XN5KPOaLOTuf7sceTyB17kn5a5LxB4xt7HNp4cYSTKNpvyuAnbEKnp/vnn0Cit4U3N2ijCdRQV5M53xvbXtt4kuVv2kMz4k/eNlwpHAYfwnHbAxxwK6X4QaWzXNxrEi/Ii+TET3Y/eP5cfjXH6Npt7rurLaw7pJZW3SSMc7R3ZjXt+kafb6Xp0NjariOJcA9ye5PuaeY4j2VJUk9X+QsuoOpV9q9l+Zbooor5898KKKKACiiigAooooAKKKKACiiigAooooAKKKKAO18E/8AIGP/AF2b+QrcrD8E/wDIGP8A12b+QrcoAKxrjR4nimt103T3gluRdMGZgWlDBg54+9lQfwrZqI3FuLpbUzxC4ZDIsRcbyoOC2OuMnrVRbWwmk9yrdw3l1az2txbWckMyNG6GVsMpGCD8veqGj6HHo6NHp2n2kEZRY9v2iRl2jsAQQPwrepjSxLMsLSIJWBZULDcQMZIHtkfnTU3ayE4q92c7H4W06O0NtHoWlRxNBFAVRmHyRsWRQQMjaSSO4JqC58HafKjFNI06KbyDCkyyOWUYYA8jBI3sQTzkmuspiSxu7xpIjPGQHUNkqSM8+nFP2s+5PsodjkrfwPpEOkw6a2iadNFFHsy8j7n+QIQTjkEADb09qrw+A7ca7PqNxDZ3ETxvFHbY2oivtzkhfmPyLg8H1JPNdffahYWJiF9fW1qZm2RCaVU3t6DJ5P0qaeaKCMyTSpEgIBZ2AGScDk+9V7ap33J9jT7bGL/YcP8AZqaa2l6e1okgkEbSu3z5JLZIyTz1NV7zwrp15bmC60PS5EKqpG9xkKmwDIHTaSuO4rpaZJNFG0aySojSNtQMwBY4zgepwCfwqVUl0KdOPU5xvCunNK0h0PTCW27h5j7Tt24+XGP4Vz64Ga29Is4rCyFtDbQ20YdmEcJO0FmJOM9OSat0UpTlJWY4wjF3QUUUVBYUUUUAFFFFABRRRQAUUUUAFFFFABRRRQAUUUUAFFFFABRRRQAUUUUAFFFFABRRRQAUUUUAR3P/AB7yf7h/lXmNenXP/HvJ/uH+VeY0ALRRRQAUUUUAV9Qs7W/tHtbyFZoXGGVv89a818SfD69tnafR2+1QdfKY4kX/AOKrsfF3iiPw9PZW40nUdTnvBKyRWaKzBYwCxIJHY1Q0/wAeW+p6nHa6ToOr38DJA73cUa+VEJVDLuycjAPPHavQwrxNKPPTXu/gcWJpUK3uz3/E8qure4tZDHdQSwODgiRSp/Woq9Og+ImiX1s02paHqVrZtbzXFvPdW6tHcLF98Jgnn2OKhXxD4ZOntcS+DbuLUPtCW8WnNZp58ruu9Sv8JBUE5zxg5r11i6y+Kk/vX9evbqeU8vj9mp+B51DHJM4jhjeRz/Cikn9K6vw94D1XUGWS/BsLfvvGZGHsvb8a6nSfGnhv7RptnBZSWM9/9oQRPCsbRSwD54nA/i9PWrlt420me98O2eydJdfgaa1DAfIFGcP6E9BXPXxmJatCFv8AgX/yf3G9HL6Kd5yv/X/BNnRdLsdIsltLGERoOWPVmPqT3NXqz9B1aDWbKS6t45ESO5mtyHxndG5Rj9MjitCvDqc3M+fc9mCiorl2CiiioKCsjxJ4f0/Xrby7uPbKo/dzJ95P8R7Vr1keLtcXw9o41A2M98zTxW8cEJAd3kbaoGeOprSjz869nuRUUXFqex5lrvgnW9NdmhhN7B2eEZOPdeormpFaNtsisjejDBr1ZPiJpgXTFudPvbS5vdSbTZLeULvtpVxkvg4x8y8j+8KZeeMrL+37jTbvw1ePZw366fJqJSN4RMwG0EZ3YOQM4r3aWLxK0nTv87eXz+R41XL6L1hO34nleRWjpWh6tqjhbKwmkGcFyu1R9SeK7uLxn4fjsDf2egF1jsftt15ccY+zqX2ojH+83JAHYZq9ZfEDR7h5I1hljMOqPpswJH7tlRn8w/7JCmrqYvEWfLSIhl9O/vVCHwp4DtrB0u9VZLq4XlYh/q0Pv/eP6V21cx4U8Xpr1/8AZjoup6ektv8AarOa5QbLmHONwwTtPIODzgiunrxMVKs5/vtz2MPTpQhamtAooormNwoqG9uYbKynvLl/LggjaSRvRVGSfyriv+FjRx2FxcXnh3U7OQWy3dnDKybruJnVAVIOFOWXIPPNbUsPUq/ArkTqRh8TL/jTwbb60WvLNlt7/HJI+WX/AHvQ+9eW6rpeoaXcGG/tZIG7Ej5W+h6GvRZPiBMjLZ/8IpqZ1Y3n2RtP82LeCYjKG3Z2kFQe9JJ42j1Y2tnpvhO+1g3FqbiaEtEht8SGNkcOfvBlI4r1cNUxVBKMo3j6r877dvwPMxOFoVnzRdn6Hl9dBofizUtMsYdPfbeWUE3nwwSsQEfaRwRzt+bkdDWureG7/wAQrYy+Er+ztpdQfT0vknURGdQTt2g5HQ9sVDqcHhnSvEVzpsnh3Vrq1tJbeK5vVuV8uJp8BMrkMeT2rveIjP3ZQd7X6enf/gnAsFVg+aMl+P8Akc5q+p6hrV99ovpnuJiNqKBgIOyoo4A9hXS+FPAt7fulzqqtaWnXYeJJB9OwrX0TxB4esNXWG28OT2emvcyWsGrsqmOWZM7l67gPlYAngkVNH8R7b7JNd3ehalaW7Wj3lhJLtxexIRnbg/KcEHDdjXNWxGIa5aMLfd/X+R00cFST5q0rnaWltBZ20dtbRLFDGMKijgCpq4++8d20STtZaXdX+L2OwtjG6qLm4ZSWRSxwAuCCx4zwK6Hw/qQ1fR7fUPslxZmUHdBcLtkjYEgqfxHXvXiVKFWC55o9iFSDfLEv0UVyV943t7XXJbP+yb6TT7e6SzutTXb5MMz4wpGdxALKCQMAmpp0p1W1FXKlOMdzZ8SaHY67ZfZ7tcOvMUq/ejPt/hXkviPwtq2iyM00Jmts/LPGMr+Pp+NdknxIjWOWe68O6jbWvlXT21w0kZW4NuGLqMHKnCnGae3xC22Mn2jwzqMWob7dY7B3j3TJOSEdWztIyCD6V6mG+t4fTluu11/n9/bqefiaOHxGt7PueXVp+H9c1LQ55pNPnKLcRNDPGeUlQgggj8eD2rp/EV9p/mRi8+Hd+LxrWW8nihniR4YUbBY4bB9eOaNc0vw3Y22i3GnaJqeqvrB/0WCG5VDjy/MyS2P4R616P1qMklKO/o1p8zzPqNSLvGS09f8AI5/xB4l1DVreOzYi2sYwu23jJ2sQMbnJ5Zvc9O2Kd4d8L6trcimGEw2+fmnkGFH09fwrbs9Z8L2traXmj+D7/U5GtDe3K/Kz2kQYqS244LZVsBeTg10F38QLCG5/0TS7280qBYTd6jCFEVsJQCmVJyeGUnA4zWNTEVYrlo07etv6v27+ZtTwUZPmrTv6G94b0Kx0Gy+z2i5duZZW+85/w9q1a5OLx1p8t19njtZ3eN7o3G0giCGAkNK3sSMKOpqz4M8UN4iWUyaNfabiKOeEzlWWaJ87WVlJGeOR1FeLVoV9ak0ezTnTVoQOjooormNgooooAKKKKACiiigAooooAKKKKACiiigAooooA7XwT/yBj/12b+QrcrD8E/8AIGP/AF2b+QrcoAK8213R/Fkvi6fxTp9nb+bBcra2yO37022wox67du9zJg8/IK9JqrJp9pI7O8WWbqdx/wAa0pVORszqU+dI8w1y18Yt4dig0qz8RpfCFmkllvQxN0EX7oEg+Qtu5J2jHC81FqWk+NJ9TW8SDVlvEjmS7uBMpRo3uI2CwLvBU+UpHG3p1zg16mdNsz1hP/fbf40f2dZ5z5Jz/vt/jW6xVun9feYvDX6/19x55b6L4tuLu0Nxe659nVrZCTc+SfKMk/m7lVzyEMQySWxjnOaZpVp4zV4m1yLXJrYAAJaXSrL5oijCsTuGVyJM5OMnJBr0b+zbL/nie38bf40f2bZZz5J/77b/ABpfWPIf1fzOZ8Q2t3Dr9/evoMmtwXumpaxRjYQjhnLI+4jarblJYZ+77CuT13S/G19rM8Men3aWbfK8X2jfB8ksLRsu5umFfooIHUkmvUv7Nsv+eJ/77b/Gj+zbL/nie/8AG3fr3pQr8vT+vvCdDm6/19x5zo+keM55raHU73WtjXSHUAsgiQkLLuKOJC20nZwoUY28A5qhPpvjaT+zbm80/V7zU7UmQMLtUhCfZGTH3uJfMJywGec5xXqv9nWec+Sf++2/xoGm2Q/5Yn/vtv8AGq+s63sL6tpa5wfgLTfFn9vo+tvqi6fbvcNAJbggNnydm5d7MR/rcBicflXo9VorC1idXSIhlOQdxP8AWrNYVanO7m1KnyKwUUUVmaBRRRQAUUUUAFFFFABRRRQAUUUUAFFFFABRRRQAUUUUAFFFFABRRRQAUUUUAFFFFABRRRQBHc/8e8n+4f5V5jXp1z/x7yf7h/lXmNAC0UUUAFFFc/471G803TLKaym8p5NStoHOAco74Yc+oq6cHUkorqTKSim2Z3jrw3ceIfEmgDzr+2soEuvtNxZz+U6bkUKueuGwRxXPw+HH0fx/LJbeF9cuNPU2iWU9nfLHBGkcYU+YhcF8HrkHNc/afETxJceG8S3pg1K30++mmYRKd4AVoJQMY+6x/EGug0jVNe1hdM0bTPFt80l80802o3OmLDNEkSp+7SNgAcs4+YjpmvcVHE0IcsmuWzX2u7d9P6a6HD7SlUfMlro+npbUy9A8E65pEEUx0d9Te70m6he2vbndHaTlicAbsBJF+XjocdKsaHo/iXTjbava6BqosdNv1ktdIu7tJbgRtCyS7GJxgMQVBPQGszXPHXiGOWC3l8RS6few2ssSJa6eJkvruOdo1BGDsD4HcDJpvizx/wCLNNl8S2gvFguke3+xL5anyNqhp16c8HvXT7PF1HZ8r5v8W17enXddL9THmox2vp6dv+AX9T8F+Itaun1h9Paxvpze39updT9ln/ciBGIOCWEZzjjk1Bb+EfHDw2OpJBFbSaPa2McNnIgaaZoj5jiNw2E+ZmU564rqpvEOq33xIu/D1vqC2ljLbGzglVVZ4rxY1lLgHr8rYweOKw7PxJ4m0fw7Y61qGuyap517eo8T26INkCTYGVH8RRSaxjVxPKl7vSy12d3b8Gi3CldvU6j4fyaxYz3ejX3hu/toGvru5S+aSMxMrys6jAbdkhvSu0ryTxDrnjTw3okjT64mpXWo6X9stW+zKn2aZXjzGoHDIRJgZ54rqvhx4mn8TXWrXDSfuIhbeXDgZhdov3iHvkOCOfSvPxWFnKLr6W8r9139fwZ00a0U1T1udjRRRXmnUFcz8StIutc8OwafarOWbUbV5DC+x0jWUF2B7EDmumrm/ibqN1pPgbUtQsrtrOeJY9s4UMYwZFBOD14JrfC83tocm91Yzq25HzbHE+Jvh7qslzc2vh2Rre0s7Fnikux58l5cySeY5Dk5VsxxjcaIvCert4n/AOEtl0i6knfWRLNYyzjZ5LxKPOVd23fG+TnrgH2rNfxZrzpaQDxVqzae97cRw6nbaSHnuo0jRh+629AxYbgKsXnirXIfGcWl2fiTUprnfYra2Emmjbdq6qZWkbb+7bBZsZGMV7yji0uW62fSW2id3br1vt5Hn3o3vZ7+Xy/rqQ2PgnxBonhm5sLDTbqf+29NP26MyKTDdpLlDyejISvH90VJN4A1yXWre6jtnhhvNSvVvwWXiMrIIZuvpIw455HFVrDx54lm1G00xtSJm/4SIrK3lr81kZFjWPp/eJ568VteHLrxZqmp+Gpm8W3SQ6jazXMtuLaLaTC6jbnGcNnk9u1OpLFU7yk4q9++uj/JLT0QoqjKyin07f11NHwPZ+LP+Eos5NT0+906ysNN+x3CPerJb3MqhVR4ox0GASSfWvRK86+GOt65feIL6y1zVpWu1iMk+m3Np5TW77yAYWAxJFtxzknOPWvRa8bH8yq2klt0vb8Tuw9uTT8QoooriNyh4isDqvh/UdMWQRtd20kIY9FLKQD+tebazoHizxNp6x6loaWBsNPWyVFulY3TtLEXdSPuqFjJGecmvWKK6sPi5UPhS7+n/DmVSiqm55RB4a17w1qUB0vQZdVt7DWpLyGT7UoluIZLdkAZnOSUJ289sVUfwhrFvqdnfaj4Vn1gy20jyx2mpCAW80lw8pXORvADAelexV5Pq/iLWbf4k3VtHq2qxwRatbWywG3U2IieNSweTGVcknAz1Ir0MNiq1duyV0tXrr9z8/I5qtGnTSvffy/roWdL8G6hY+MrbxN9geWR9XuTcQPPuVIZB8k6rnAZehxyQTVfxh4U1i+8e3+oWnh+SeSaayey1P7aES18vG8tHn5/yrJ8La54r1yaS10jxFq9xf8A2S4nuo7u2RIYGVz5PltgFgxXYevBPPFWNZ8b+IBoVlr0d4bH+0LxryO1lKgR2NuoEie7OxPv0rq9nio1d03a3Xvdfk/JpGPNScNnbfp6f15muvhvxJdW9v4RuNNjh0q01CW6/tQTgiWMl2RQn3g+Xwc8cVS1Lw74v1vw9BpN5o0dn/Y+lzWsMi3Kt9tlZBGpT+6u0E/N3NM8S+NdYsfFWvWMd6y2Us1kumSDHyMfJaRB/vJIT+Br19+HYD1rkrV62HUZtLXVb721e/W9n+FjaFOnUvFN6af19x5VN4R1TS9FvfDdr4fj1rQEu4bqC2lnCyMjL+9RHJyrq4DBj2Jrtfh7Zanp3hCys9XMn2pN/wAkkvmtGhYlEL/xFVwM+1b9FcNbGTrQ5ZLrf5/8Hr3OiFCMJXQV5zqmieJGutU8OwaXHJpmqaql8dS88AQx7kd0KfeLZTAxxzXo1FZ0K7ottK/9aMqpTU1qeNjwDrFlb3Fzbac1xcajYajbTxyXG77PJIXMUiZOF3AhTj1HvVjXfD3ibXbT+0L3w08bQLY2yaet6vmzRxOWkfeCAucgDnNdF8V9SvrGXQYLS/1ezjurmVZjpcAlnYLEWACkHIyOa4TUvGOvNa6YzeItUhvJdJRoEs7ZXSe7MzoqzZGEJ2qDyOc17lCeJrxjU0u/8Xfy9PkjgqRpU24a/ga+r+BLzXrVPK0W70YW2mTpbQS6gZT5/mhgrsG+ZXGQQeADW54/0W+1nS/C8h8MS30do5e706K6EDRgwlQofPQMR0PQVlWes6xL4h103Ws+IY5bKa4SO2htVaxXZbhgGk28EMT39KxbPx94gk0G0a4vJ1v7PTozfJGoZpJPtUIDgY5LxP8AqaSp4mUotNaf4vtJ9d/nfcOakk7319Oht6NonjLw5YI1pokeoSX2l/Ymh+1qpsmV5DHuY/fUI4BI5ytOHhbxNpWlX/hKx0+K8sdWS3VtS88KttiNEl3IfmPCZXHrUOueNtVn0LXpdNup9OuZdYitNP8At0Yie3XyVkYFW6Z2t1/vVV8XeOtZj1m2uNNvXis9Q8OLLBEACFupN2xh7gjFEYYqcr2jd69elmvu6ejvcHKlFbvT09GaWieDda0HXJta0y2DXOoXV7BepNIGQwOSYJCM9AwGQOcMa0/hVomq6TfajJcaM2h2EsMSrYi786M3AJ8yWMZOxDkcV0fgC7ur7wTo15fTGe6mtEeaQ9XbHJrcrzcRjKr56c7dr69H/VvI6qVCC5ZR9fvCiiivPOkKKKKACiiigAooooAKKKKACiiigAooooAKKKKAO18E/wDIGP8A12b+QrcrD8E/8gY/9dm/kK3KACucvPFUNr4wj0GS1YW5izJel8JHKVZ1iIx1KIzZz6etdHXF6t4M0S+ubu4udPvZr2e8F0bxQnmDGAEU/wBzaNuPQn1rWkoXfOZVXOy5SW98f6TC9ssUN2yXEckizS28kcYVQpDE7ckNvGCAadrfj/Q9P08XcUjXR8hrjyURvMZQshwBjhsxOMHH3TVO68IxXVnb2t3d67PHbI0MOVhG2IhRs4H+wvPXikuvBOjz/bt1rqy/bbqS5kwU+UyRPGVX0Ub3bHqxrZRoaXMXKvqaMXjvw+PKW6u1geSQrtKt+6AbbmTIGz5jjnjPc1ct/FekXOg3utW8k8lnZxtI7mFl3qATlMgbs47VgQeDLGG7S8jGqfaNzNNI0MDmXL78fMDt5zyuDg/lf0jw5Y6fBq0Mltf3aaoNtyGjijDDaR0TaNxB5bGTgc8VMo0ehUZVepdj1+9tbZ7nXNIa0hKI8TW0huM7s/IwCghh1PBXH8VZ0fxF8PbppJp9lqFje3mALGVGjEjNtxlQoPOagvfCa3sAS9vddunjEawtIsJVEQ5ClMbXznksCTgelU7X4faTaw2yW41ZZLdFijlkigkITYFIwwK8hVOcZBHFUo0ftEuVbodAvjjw40s0a3krGMsoIgciVlZVKxnHznc6jAz94VX0zx7o9zBDLdJcWfn3cltHvhcruWVo13HbhSxX7p5FVLjwjp8vkuserxS288tzA6+XmOSSRHyB0+UoMDpgnrVJ/h/p8k8M80+uTPHN57M6wks4mM2QcfKCzYIXGQBnpQoULbsHKvfZHbaFqtprWmRalYGVraYbomkiZN69mAYA4PrV6qHh2zj07RbTTYVnWK0iWFPOxuKqAATjir9c0rXdtjpjeyvuFFFFSUFFFFABRRRQAUUUUAFFFFABRRRQAUUUUAFFFFABRRRQAUUUUAFFFFABRRRQAUUUUAFFFFAEdz/x7yf7h/lXmNenXP8Ax7yf7h/lXmNAC0UUUAFZniLSItatLe3lmeEQ3cVyCgByY23Ac9jWnRVRk4tSjuJpNWZwc/wx0mSO2AvrlJYdKk0xpAi5kRzkMfcc4+tbvinw42s/Ybi11a70rUbDcLe8twrMFYYZSrcEEAfiBW/RW7xdaTUnK9r/AI7maowSaSOM/wCFd6T/AGdPYm6umjn082bu+C5cymUz5/v7zn0qlqfwu0/Up5bq91a7luZVmDSeWoyZIkjLY9fkz9Sa9Aoqo47ERd1ITw9Nq1jjrf4eaLBfwaspY6vHqJvm1DYPNfLEmM9tuDt+gqwPBOntpthp81zNNBaXVzcFSoHm+eJAyn0A8w4x6CupoqXi6z3l/X9NjVGC6HCw/DmJrSeDUPEOpag32dbW0knCZtYVdX2rgfMSUUFjzgVveG/DNjoOqa1fWTv/AMTa5FzLEQNsb7cHb7E5P41uUUp4utNOMpaP/gf5DjRhF3SCiiiuc0Cs3xLpMeuaLPpc0zwpMUJdACRtcN3/AN2tKiqjJxkpR3Qmk1ZnPeLvDdxrl3p95Za9eaLdWPmCOW2jRyQ4AIw3HaqVx4HjuIp3uNYu5b6S4tbpbwxrvSWBQocAcfMAcj3NddRW0cVVjFRi9vJd7/mQ6UG7tHBW3ww0uDVE1FdRummV435RcErcGf8AUnb9BW1o3hK1006Rtu5pRplrPbIGUDzFlIJJx0xjtXR0U54yvP4pf1sKNCnHZHKeFPBceg6r9ufWL/URDbta2MVxtxaws24oCOW5A5PYCuroorKrVnVlzTd2XCCgrRCmAt5rDcm3aMAfeB9/an1EsEa3T3QX966CMn/ZBJH8zWZRLRRRQAVyd94HtbzxBPqkur6oILi6iu5rBJFEEksYUKSMZ/hXv2rrKK0p1Z0m3B2JlCMviRzml+ELDTbvSbq1uLlZdNgmt1OR++jkYsVfjnDHIxVSP4e+Hmit4b+E6jFbWTWkEdyqssYZyzOOPvnIGfQCuuorT61Wvfm/rX/Nk+yh2OLl+HOjTaaLK4ubuXbdWt0krFd6vAiovboVUZrtGOWJ9TRRUVK1Spbnd7DjCMfhQUUUVkWFFFFAGH4r8OjXnsJk1W/0y4sZHkhns2UOCy7SOQeMGstfh7og0u509prySO5shayO7guSJWl83OPv72Jz0rsKK3hiasIqMZWS/wCHM3ShJ3aOQh8D+Ve3kyeJtaWC9Z3ubQOnlSM8YRiRtzyAD16imSfDrRGu1ulmuklFjb2TFSvzpA6ujHj73yAH2rsqKr65W3Uhewp9jmL3wPod/r0uralEb4STvO1rOqvDvaNI84I7BBj6ms9fhpoQNt+/uylq8bQJlcIEkeRVHHQGQj6AV29FCxldKykwdCm+hS0LTYdH0a00u3d3htYhEjP94getXaKK55Scm29zRJJWQUUUUhhRRRQAUUUUAFFFFABRRRQAUUUUAFFFFABRRRQB2vgn/kDH/rs38hW5WH4J/wCQMf8Ars38hW5QAUUV5h4gm8Rx+NZvE9jpVzNb2cw06IeYQHjKkM3l4yR5zId3onpWlOnztq5nUqciTsen0V41Z3viuTUL64sb/Vi88CPNM9gFIljtZX8tQyYwJcDgZ7ZPWr8uoeMzq1tZiW7+aWFDeGyUuiSm1L4O3AA3yj8Oc7a2eFd7cyMVila9merUV5Je6z4ugjknaS5jeJEQv9j2yXO2W5UAMI2AYqsbYIAOcArup9nf+J7W61mT7RrfkxG8uvJ+zoz7zJGI1BKkYCMTgZ6d8YpfVX3Q/rK7M9Yorxixv/Fl7qUM11PflvMNrCTbbonQXcWJOY1yQjEhtq8DNXrzXvHrW0UsjPp6CSS1d3tWP76FFG/CxuSkjlyOBkIACM8t4WV7XQlio72Z6wWVfvED60tec/EHS9Z1PVbKW007T76eLRbljHd27vE0paH5V5G1z82M/p1rJj1rxdaxmPTLidobeyQWsN5bSGWaIQA+a37vAk35zlxyu3HIJUcPzRTTKliOWTTR65RXkkXizxBGur/Zb6/1C2iNxBYzNYfO0wWBkDAIOfmk6gZ/Cqaan4qtPsulWSapErXMscqGHIZJJZvnX5CePl+YsoHy4BzT+qS7k/W49j2eivHdJ1bxRaaWI1m1GNVt1+zzfYd0l1crBBtik+XoWMgJ46dRitC51TxrHbSzS308JmFwzb7T5IPLugiKrJGxXchPzEMOM4oeFd90NYlW2Z6lRWb4Xuri98O2F1dxXEU8kCtIs6gSbsc5AwOevQfQVpVzNWdjoTurhRRRSGFFFFABRRRQAUUUUAFFFFABRRRQAUUUUAFFFFABRRRQAUUUUAFFFFABRRRQBHc/8e8n+4f5V5jXp1z/AMe8n+4f5V5jQAtFFFABRRRQAUUUUAFFFFABRRRQAUUUUAFFFFABRRRQAUUUUAFFFJQAVyXiPx3pmmu1vZr9uuBwdrYjU+57/hXN/EDxhJeTSaXpcpS0U7ZZVPMp7gH+7/OuHr2sJliklOr93+Z42LzNpuFL7/8AI6i/8d+Irpz5dxHaoeixRjj8Tk1njxR4iDbv7Zu/pv4rHor1o4ajFWUV9x5MsRVk7uT+86rTvH3iC2cefLFdp3WRAD+YruPDXjXS9XdbeXNldHgJIflY+zf0rx2iuetl9GqtFZ+R0UcwrU3q7rzPoqivOPh54wcyx6Pq0pYN8tvOx5B7Kx/ka9Hr57EYedCfLI+gw+IhXhzRCiiisDcKKKKACiiigAooooAKKKKACiiigAooooAKKKKACiiigAooooAKKKKACiiigAooooAKKKKACiiigAooooA7XwT/AMgY/wDXZv5CtysPwT/yBj/12b+QrcoAKrSWYd2b7Rcru7LKQB9Ks1zNz4wt4NUuLR9NvPIt7n7K9yChXzfK8zbtzuxjvjGauEZS+EmUorc2zYrn/j6u/wDv8aX7Cv8Az9Xf/f41k6f4x0C6htnk1C2tXughhilmUOdyqRkA8H51HPcj1FaGna5o+ovOljqVrctbjMwjkB2DJGT+II/A03Ga3RKlB7Ml+wrj/j6u/wDv8aPsK/8AP1d/9/jWXp3im2uo/tU1ndWenPAbiG9nCiKSMY5JBymQQQGxkVYXxP4eZ7WNdasS10A0A84ZcEleP+BAj6jFDjPsClB9S4bFcH/Srv8A7/Gl+xLn/j5uv+/pqgnirw3JZyXket2L28TKjyLKCAW+6PxwfyPpUeteL/DmkwzSXeq2+Yo1kaONwzFWIAIA653A/Q56UKE72sHNC17ml9hXj/SrvoP+Wx7VHcaVb3NtJbXElxNDIhR0eQsrKeoIqtD4m0R2ijk1O0ill3lIzOpJClgTwf8AZb8j6Gkk8TaO3h+/1uyvIr+1sYXll+zOGOFTdge5GMfWjlnfYOaHcn0/RLHT7YW1j5ttACSI4nKrk9TU4sV/5+rv/v8AGoNM1K5ubSW5u9LnsVRA6iSRHLjGeNpOPxrI0Tx3oOrWFjfRSSQW93aS3JecBPJEbKrK+Tw2XH+cU+WbuLmgrdDe+wrn/j6u/wDv8aPsK/8AP1d9P+exqCDX9EnVGi1WzcOyquJRyWDFR9SFbj/ZPpVOfxdoK7Bb6hDeM00MJWCQMV8xgqseemSMmkoz7Dcodzchj8uMJudsZ5Y5PWnVzOr+PPC2m2yXE2qRSxs0igw/PykZkYcf7KnHrV0eKfDvlu7axZoI4RPJvlA2IQCCfT7w/MUnTnvYaqQ2ubNFMt5oriCOeFw8UihkYdCD0NPqCwooooAKKKKACiiigAooooAKKKKACiiigAooooAKKKKACiiigAooooAKKKKAI7n/AI95P9w/yrzGvTrn/j3k/wBw/wAq8xoAWiiigAooooAKKKKACiiigAooooAKKKKACiiigAooooAKKKKACuQ+J+ttpukLY27lbi8ypI6rH3P49Pzrr68W+Il8194su+cpARCn0Xr+ua78uoqrWV9lqcOY1nSou270Oero/DfgfxT4gKtp2kT+Sx/18o8uP8z1/CvVPhRefCtmtre1tVi1dtqj+0E3u7/7BOV6+mK9C8W+NPDnhWPGq36JNtylvGN0jD/dHT8cV6VfMKin7OnB38zzKGApyjz1Jq3keb+GfgXEuyXxFqrSHvBaDaPxc8/kK76H4deCYrD7APD9myEcs4JkPvuzu/WuQfxh8QPGJMfg/QTpdgxIF/eYyR6jPH5A1u+BfAF9pGtr4g13xHe6rqflsmC5Ea7uvXk/pXDXnWterUs+y/4Gx30YUb2pU7ru/wDg7nN+Jfgbp826Xw/qcto/aG5/eJn/AHhyP1rzHxL8PfFugbnu9KlmgXkz237xMe+OR+Ir6wpHZVUsxAUDJJ6AVNHM60NJaodXLKM9Y6HxLyDjkEH8Qa9m+HuttrOhL5zbrq2IjlPdvRvxH8q6D4l6l8J3Eq6vHbXd90JsF/fA+7Lx+Zryj4Y36W3i5reLeLe7V0VWPIxyuffiu7EP63h3Llaa1OHDr6piFHmTT0PW6KKK8A98KKKKACiiigAooooAKKKKACiiigAooooAKKKKACiiigAooooAKKKKACiiigAooooAKKKKACiiigAooooA7XwT/wAgY/8AXZv5CtysPwT/AMgY/wDXZv5CtygArz7VPCFvceI72/kuLdPPuxdeaunOblCIhHsEo/gOORjkEjvXoNFaU6jhexE6anueaWfga0tre5j/ALWnYzWnkbvsL5XBhOf/ACD09/atrw/oNnpVzGz3c06LZSWbJ9kdQweZpCen+1iuxoq5V5yVmyI0Ixd0jgZPD91NpUGlza/P9iso0WxRLBwSyOrRtN/f27AMDb1J9Kij8IwH7dNNqkpub9o3mZLFwodbnzztHUA8LjPvk16HRR7eQvYRPNp/BNq0envFqMhlsLW3gjD2cwRvLSRSWCFW5Ep6EYI79KmHhXydJvNIs9TSGxuCsu3+zZCySqqL8pzwnyA468kZr0Oin9Yn3D6vDseaf8ITH5Vxbf2xJ5F3MJ7kfYH3eYryOmw/wr8/I56dsmtSHw7apoWsaYt9MRqWmxWQY2b4j2QeVuxjnPXH4V29FJ4ib6gqEF0ON0jRoLexe1kaC0XgqNLsZbUOduP3gB+ftwawrn4fadI9vJDql1G0enxW7x/ZJPLkmjeIrMQMEZESqwBGRjkEZr0+ihYiad0wdCDVmjy/UfAFjexg/wBpy2cvkSKxtrKUL5xkLLKNxLbgGkXknO8mrNx4LtZrycJqU1rYSSowtbezlVTtcNkgkqGwCNyhc5ycmvR6Kf1mfcX1aHY8xXwLbjTktf7REbqhhMsdhMWeIwSRDduY/MBJnjAHpzSy+B7eZrkT36t57+b5n2GYukjFN23LbQp2ntnBwScV6bRR9Zn3D6tDsNjdZI1dc4YZGQQfyNOoornOgKKKKACiiigAooooAKKKKACiiigAooooAKKKKACiiigAooooAKKKKACiiigCO5/495P9w/yrzGvTrn/j3k/3D/KvMaAFooooAKKKKACiiigAooooAKKKKACiiigAooooAKKKKACiiigAr581GRpdQuZW5Z5nY/iTX0GK+ftVha31S6gbqkzqfwJr2sntefyPGzi/LD5nc/Ae0RvFV5q8sPmrpVjLcqCON+MD9M1Y8JeEPE/iy1bxxpupWM2pNdSFobpQ2WHTqCPoCPSuj/Zw1iCHRddsGsSzwD7W8ox+8XbjYffg4+po/ZrlmuNa8Q3UeyGzlKuLdW4VixIwPQDjNbV6s4yqyXS33GNClCUaUX1v95eh+Jnivw0623jbwrKsajH2q2XCn+an8CK6eH4seBpNP+2HV/LOMmF4m8zPpjH9a7eaOOaJopo0kjYYZWGQR7iuYm+HfgubUft8nh+z87OcAEIT67QcfpXl+0w89Zxafl/wT0/Z4iGkJJrz/wCAcVc/FfW9dnNp4H8L3N0xyBcToSFPrgcD8TWH4z8MfEG88Lahr3izxAI47eHzBYQt8pORgELhR19691tbe3tYFgtYIoIl+6kaBVH4CuP+NuoWdj8OdUiuZlSS6jEMCZ5dyRwB+ta0cQvaRjSglr6syrYd+zlKrNvT0R8s1p+FZWh8S6bIvUXKfqcVmVq+EYTceKNNiX/n4Un6A5/pX0VW3s5X7Hz9K/PG3dHup60UGivjD7EKKKKACiiigAooooAKKKKACiiigAooooAKKKKACiiigAooooAKKKKACiiigAooooAKKKKACiiigAooooA7XwT/AMgY/wDXZv5CtysPwT/yBj/12b+QrcoAK8w1HxDq1j4tvrhptQktLbVktyqSRtF5Rt1byxHneWLH72OM9cCvT6ypNHi/tRtSjttMW7Jys5swZRxjl85PHFa0pxi3zIyqwlK3KziLz4k3tvp8jtZ6c139nju41jmd1aJ4mk28DhlCckkAAg+1Nu/H+sXei3c9na6fab4blreWWdhtEUKuSTjG4lxgf7JJrsz4ftTAYPsOj+V5hl2HTxt34+9jPX3p8uiQzWwtZrXSZLcOHETWIKg4xnGcZxxmtvaUf5TH2db+YwdW8XXml6dYMsFvO/8AZQ1C5aeXYZFGwFY8DlyWz6dB3qvY3Gr33w41nVLvVbiK8jmvZYZLd9uwRPIqLgjoNo4rqrnSzc+R9oj06b7OQ0G+z3eUw7rluO3T0qQWdysDwK9kIn3bo/svynd1yN3OSTn1zUe0gkrLUv2c29XochB4k1HSXtrLC3lukFjLcXF1OTKWuZSnGBgBcE8/SqWo/EPUmtbhra0tLeNo7pLe5LtIGljMqqPlBAP7sHDYBycHiu5m0xpo5I5k06RJIxG6taZDKOikbuQOeKhi0K3iljkjs9IRo1KRstgAVU5yoOeAcn8zVKpS3cROFXZM4tfiNqtvazSzaMtzHbRiN5Y5Nu6YRo27n+Alu3IHPSr9t441UajY22oaVb2kUtwLeaYyFvmZwq4VclM5GN/BPGR1rpY9ChjfzI7TSEfyRCWWwAJjxgp1+7jjFEWg28LQNDZ6RG1vuMBWwAMRPdeePwoc6P8AKJQq/wAxxfizxXrGl+JfEOnw3Q2y20UOmqVB8m5MZYn3G3c3P9yo7T4kanBpjTSaO13DbW6xvMZArPMIkbeR/dJfsMgc9K9Ak0+SSVpZBYO7HJZrTJPBXru9CR9DioBosfnmf7NpXmtF5LP9hG4x4xszu+7jjHSmqtK1nEHTq3upHE3PjbXl1KL7VaQW8CRqskKyYZ3N1FGHB5IGH5U89fUGp4PiBq0kEEUmnabFd3NrFeRs1wwhSN4Xl2s2M7v3ZAxxzntz10WhW8aRJHZ6Siw58sLYgBMnJxzxkgH8Kp+IPCketWC2c80NvGAAfs9sq7gAQFIOQQATjjI6gihVKL0cROFZapmD4w8VanN4V0J9HaW21PVIFvdtvC05VEjEhXAUnazFI92P4qguvicy2qaraWFvPprFkCGYrcMwtvPyFxjb/D7YJ9q7ey02SzSCO3NnGsEIgiItzuWMYwud2ccCslfBtquvxaz5kJmiBEcPkARR5UqdoHPIJ4JK8k4yc0RnRtZocoVr3TMGTx9rkKN52jWiNb2891cFpyN8cZi+4BkgkSn73930NV38eamdZSdTZR209q/2W1LszmT7QIxvVVzvwDgDjkgkYzXb2+iRW8HkQWukxRbWQoliFXDYyMA9DgZHfApsnh+1kadpLHR3ac5mJsATJzn5ueefWhVKP8oOnV/mF8Ea03iLwrYa00KwNcoS0atuCkMVOD9RWzUGn2y2lolvHHBGi52rDF5aAZzwvap65pNOTtsdEU1FX3CiiipKCiiigAooooAKKKKACiiigAooooAKKKKACiiigAooooAKKKKAI7n/AI95P9w/yrzGvTrn/j3k/wBw/wAq8xoAWiiigAooooAKKKKACiiigAooooAKKKKACiiigAooooAKKKKACvHPibp7WXimaUKfLugJlPv0YfmP1r2Oud8eaPJqmlLcWfF/Zt50BHUkdR+n5iu3AV1RrJvZ6HFj6DrUWlutTo/gx4Zbw94BvtR1KMw3GoRNM6twUiCnaD6cEn8a+f8ASdTv9JvlvdLvJrSdfuyRNg49D6j2rrtd+KXirVvDbaFeSQKrjZPOke2WRf7p7D3wBXDV7uGoTTnKr9o8TE1oSUI0vsnp+j/GzxRZxrHfWtjqAH8bKY3P4rx+lba/HqXy/m8Nrv8Aa64/9BrxWinLAYeTu4kxx2IirKR6rqvxx8SXCMlhp1hZZHDHdKw/PA/SvOte1vVtevPtmr3813N0Bc8KPQDoPwrPorWlh6VL4I2MqmIq1fjlcK7L4S6e1x4ge+ZT5drGcH/bbgfpmuPijeWVYo0Lu5CqoHJJ7V7b4L0UaHocds2PtD/vJyP7x7fh0rlzKuqdFx6s6suoOpWUuiNuiiivmT6UKKKKACiiigAooooAKKKKACiiigAooooAKKKKACiiigAooooAKKKKACiiigAooooAKKKKACiiigAooooA7XwT/wAgY/8AXZv5CtysPwT/AMgY/wDXZv5CtygArNu9e0i11NNNuL6KO6cqoQ5wC33QT0UnsCQT2rSri5Y9Q0/VNUt7WHTLiHUL6O5NxcTriAAIrh4zyxGz5cccjOMVpTipN3M6knG1jrrC7tr6zivLOZZoJV3JIvRh61NXjEPhfX0nsUMtrHHbwPDK9vqKxs8Zt3Uru5IbewPACgDPJq/puh6zBdaNPvsw1ncnAa7TYkRkBO9FPEhGcGM4PAK4raWHitpGMcRLrE9GvNe0iz1JNOub6OO5cqAhBwCxwoY4wpY9ASM9q0q4DxHp11ceJ31DSporWSVoCbpL5TDIiMMieBuGYAEKy88jkYrnE8Na3FpMts1xHcyyugujLqEZEpAfMqLgDJJXl8nHbIFCoRaT5rDdaSbXLc9iqC0u7a7EptpklEMrQybf4XXqp9xXlWleGtSt9Pil1RrXUZxJALq2/tHH2iNLRY8bycDbL8+OM9euK2/COg3Gn+Jo9REltEZ7i7a5VLwyFkcR+UvP3sbT2z37mlKjFJ+8ONaTa909BooormOgKKKKACiiigAooooAKKKKACiiigAooooAKKKKACiiigAooooAKKKKACiiigAooooAKKKKACiiigAooooAjuf+PeT/AHD/ACrzGvTrn/j3k/3D/KvMaAFooooAKKKKACiiigAooooAKKKKACiiigAooooAKKKKACiiigAooooA8/8AH/gxrmSTVdIjzK3zTW4/iP8AeX39RXmzKysVZSrA4IIwQa+iaw/EPhbSNazJcQ+Vcf8APaLhvx7H8a9fCZm6aUKmq7nk4vLVUfPT0fY8Roru7/4bagjk2N/BMnYSAo39RWePh/4k3Y8q1A9fPFerHG4eSvzo8qWCrxduRnKU6KOSaVYoo2kkY4VVGSTXd6d8NbtnB1DUIok7rCpZvzOBXbaB4c0nRFzZ2+ZsYMz/ADOfx7fhWFbM6MF7urN6OWVpv3tEYPgDwf8A2WV1LU1Vr0j93H1EPv8A738q7Wiivn61adafNI9+jRhRhyxCiiisjUKKKKACiiigAooooAKKKKACiiigAooooAKKKKACiiigAooooAKKKKACiiigAooooAKKKKACiiigAooooA7XwT/yBj/12b+QrcrD8E/8gY/9dm/kK3KACmmOMnJRSfpTq4PVfGWoWlxq1qtrKz22r21pFMLVmhWNzDu3NnG752/Srp05TdkROpGCuzuvLj/55p+VHlx/880/KvO9W+IzrHayW9jLbRzRPdoX2u01t5MzBlGcK26McHsfymm8fzrf28yaft0uS2naOWWVEM7xyxx8c/KMs3GCTxjnitPq9TsZ/WKfc77y4/8Anmn5UeXH/wA81/KuP0Dx/Z6vc2NrHp11FcXrDyo3IztBlDv9FMTA9/mX1qvrHijVdK8UzDUP9E0iOZUik+ymSKZPLyQZVOUl3AgKwAPHPNL2E78r3H7aFuZbHceVH/zzT/vmgRoDkIoP0rhdR8b6rZ3dlPJ4fkSyksZryVPPjL+WnlEODnHAcgr1z3qW3+IltdXDw2uj6hKHm8i0kKFY538zZgsRheckcnIB+lHsKlr2D29O9rnb0V55pvxBuH8NXVzeWLJfwyeXgY2KzyTIgPPO3yxn17Vo+DvG41y7trE6ddlmhAkukibyvNCKzjphRkkA55IxRLD1Em7bBGvBtK+52VFFFYmwUUUUAFFFFABRRRQAUUUUAFFFFABRRRQAUUUUAFFFFABRRRQAUUUUAFFFFABRRRQAUUUUAFFFFAEdz/x7yf7h/lXmNenXP/HvJ/uH+VeY0ALRRRQAUUUUAFFFFABRRRQAUUUUAFFFFABRRRQAUUUUAFFFFABRRTXZURndlVVBLMxwAPU0AcR8TvFF7oGoaLFYyxIhlNzfhyMtbKyowGe+XB/4CawNS8Va3F8Q7/T7PXJZTDqAgXSxZhkFuYQzSmQD5SCe5rb8SaP4B8S/afEWs6ppt7atbixinedDFatljlGzw5LZ59BWt4es9F03R7q4i12O7t9VkVftbyph3MaxAKw4JO0cepr14ToU6SvC8rNO66tp9ntr2fY4pRqSm/e033PPPC3jTxFc29tJHr82qQzGx+0SvZCIW0skwV4Q2AGBUnntiuw8Sar4jtfHUPh2zkfydXaKa1uNgItY4j/pKnjnI24z/fqxqel6FJoNh4FHiVLK9tfINvtkj+07o8FW2HqTj0q1pWm2iX+kahdeJpdVu7b7TbQyymMGdnILLhQBldmMD3zTq1qLbmoJb6W8tHsluvu+YQhNLlcu3X71uYfiPW79PieujjX7/T7Rbe3ljgtrATrKzM24O+PkGFAzms1vEXiu10Sz8UXGrRzWutJcLFZCBQLNvKkeFlbq2PL+bPrXaNdeHdM1q98QXGvWcP2pUsZBLcIsavEWO3OfvfMciuZtvC/hf7NPcHxg1xo1vbzPawNcRGCxWcMpkVup6sF3HA5opTpcq5oaWS23016b3t1/yFOM76Pv1/4PYX4QeIdU1u7ull1m51mySzheSeeyFu0Fy3LRDAG4Y5z9PWvR65fw7puh6fqkGpadrKSjULCK3SNZVKXXkLgSrjqwXg47V0drcQXVulxbTRzQuMpIjblYeoIrixkozquUFZelv8jooJqNpPUlooorkNgooooAKKKKACiiigAooooAKKKKACiiigAooooAKKKKACiiigAooooAKKKKACiiigAooooAKKKKACiiigDtfBP/ACBj/wBdm/kK3Kw/BP8AyBj/ANdm/kK3KACse50iKT7Un9m2jx3FwlzJulYb5FK7WPHUbF/KtimpJG7OqSKzIcOAclTjOD6cU02thNJ7nMf8IjpQSVf7BsCJN2QZ5CACrLtH91cSP8owBuPFNl8HaVJcyXP9iWgmbJDLdSqUO4PlMfcJZQSVwcjNdUGVs7SDg4OOxpa09tPuR7KHY5XTPCsem61a6hZ2dnElnayW9rArNiPzHDyNuIJOSB9OfWrU2gW8upNqEmlWjzu/mODcP5buBtDmPGwtjjcRn3roKR2VELuwVVGSScACk6sm9wVKKOZg8K6dDG8aaNaFZIngffcyOfKYKCgJzhflUADgAcYpW8LWDGc/2RajzyGcC6lARt27cgH+rO4A5XBJ5610qMrqGVgykZBByCKWj2s+4eyj2OTHgvR1SFF0GyCQjCL9pk28FmBI6MQXfBOSNxq/pXh+zsNRS7t9Nt7cqu0FLhyq/KFyEPy7sKAWxkgda3aKHVk92CpRWyCiiiszQKKKKACiiigAooooAKKKKACiiigAooooAKKKKACiiigAooooAKKKKACiiigAooooAKKKKACiiigCO5/495P9w/yrzGvTrn/j3k/3D/KvMaAFooooAKKKKACiiigAooooAKKKKACiiigAooooAKKKKACiiigArl/iort4D1EBXaIeWbhUzkwCRfN6f7G78K6ikIBBBGQeoNaUp+znGfZ3JnHmi49zw/Vrix1S+vrHwvp/h3yjq+nfZ5YWaS1nJDhRKgAUMABkL6jNZt+Z73wja6HZWE93qLX17qN/Y6dEEFnPH8qALn5YxIQevPXvXvUFhY28SxQWNrFGr+YESFVAf+8AB196fFaWsU8lxFawRzSf6yRIwGf6kDJ/GvVjmkY2tHbu/K2v5nI8I3uzxTWNW0PWH1u9Y2n9uX0WlzaSpANwJio+534brjtnNXdP1qw0+TS7eS4ia+0jWNWu7u2B+eJFWVtzDsDlcH3r1qPTdNjnS4j06zSZBhJFgUMo9AcZFK2n2DTTTNY2rSzLslcwqWkX0Y45Hsah5hTceXldvXy5e21vxGsNK976/wDBueEaSjJ4I8S6XrGkT2009rDq0K30aktK7hZpI+uFyV9+feui8Yw6XY/EFFvYLaDQYJdNN4mwCFF23OwsOm3eVz2zivWJbW1m/wBdbQSfLs+eMH5fTntwOPaia1tZhKJraCQSqElDxg71HQNnqPY0SzPmk5cu9+ve233feCwtla/9a/5nhWpKzazb6n4XwbKy1PUL7TUh4jmSOKHzlT/ZY+ZjHGa9T+E7rL8NtBkUYV7QMB7Ek10UdraxrEsdrAiwqViCxgBAeoX0H0p8MccMSxQxpFGowqIoVQPYDpWOKxyr0lT5duv3/wCf5l0qDpzcr/1oPooorzzpCiiigAooooAKKKKACiiigAooooAKKKKACiiigAooooAKKKKACiiigAooooAKKKKACiiigAooooAKKKKAO18E/wDIGP8A12b+QrcrD8E/8gY/9dm/kK3KACvMte0nxMfEOuT6aNRt4ZftFxE1tJsE0q2sIhz6jerDHsc16bVaSwtZHZ3jYljk/vGH9a1pVPZtszq0+dJHmVvpniezuNWmig1oqPtc6wpdMiyzSSx7Sp5zhC5AHocc4qDT7Hx5cQSefca3GIX/ANGIkMZdTdJyQzMx/dF8BiSB7jj1M6dac/u25BH+sbv+NB0+0z/q2/7+N/jW31nyMfq3mecufHFsj2ax6vKXmiS3kDBtkcd1LvLsT1aIxdeWH0NUNZsfGgt9NsrePWp2NpCLtpJmlWYyRuJg3IVcEjghj0xgCvVP7Os/+ebf9/G/xpf7OtM/6tv+/jf40liUnewPDtrc4zwDb+ILPX2t76PUHshZKMz5RIHAQBFGSrj72GXaRghgcg13tV4bK2ikWSNGDL0+dj2x6+lWKxqT53c2pw5FYKKKKzNAooooAKKKKACiiigAooooAKKKKACiiigAooooAKKKKACiiigAooooAKKKKACiiigAooooAKKKKACiiigCO5/495P9w/yrzGvTrn/j3k/3D/KvMaAFooooAKKKKACiiigAooooAKKKKACiiigAooooAKKKKACiiigAooooAKKKKACiiigAooooAKKKKACiiigAooooAKKKKACiiigAooooAKKKKACiiigAooooAKKKKACiiigAooooAKKKKACiiigAooooAKKKKACiiigDtfBP/IGP/XZv5CtysPwT/wAgY/8AXZv5CtygArDPiOBbbW55YxDHpM/ku7sdrfIj7uASB8+Oh6VuVx2p+HGuJ9Zg+26ktlqjl7iFLeMjcUVMq55HCA1pTUW/eM6jkl7pJpvxA0K4tDJctPazCdoRCYJHaQiUxDZhfnyw/hzjODVubxp4fhleGS4uVlDIqxmzl3yF2KrsG3LZKkZGax7TwjbQXdtcSz6xc/Y5zNao0aARgymVl46gtjrzgCoNO8DWFnri6sZdWmmSVZBuijy2x2cb2+85yxGSegA4xW7hQ11Zip1tNEdhpGt6Zq2P7PuhP+4Sc4UjCOWCk5HBO1uOvFaNcv8AD/RW0ePU2lt3hmvr6S6Kk7ljQnCRqeOAOenVjXUVz1FFSajsb03JxTluFFFFQWFFFFABRRRQAUUUUAFFFFABRRRQAUUUUAFFFFABRRRQAUUUUAFFFFABRRRQAUUUUAFFFFABRRRQAUUUUAFFFFAEdz/x7yf7h/lXmNenXP8Ax7yf7h/lXmNAC0UUUAFFFFABRRRQAUUUUAFFFFABRRRQAUUUUAFFFFABRRRQAUUUUAFFFFABRRRQAUUUUAFFFFABRRRQAUUUUAFFFFABRRRQAUUUUAFFFFABRRRQAUUUUAFFFFABRRRQAUUUUAFFFFABRRRQAUUUUAFFFFABRRRQB2vgn/kDH/rs38hW5WH4J/5Ax/67N/IVuUAFFFebeJYj/aGt+fBeN4gadDokkaOQE2rs2MPlUBt+/PbOcjFaU4c7sZ1J8iuek0V5NqOm2un6trVjbxXj6shtP7Il2uzhupKvjG0EndnjGc1b/t7xdcahFaQ3N1G812sV6BYLiwBuNgCMVw26PJy27GAeAcVr9WvszL6x3R6dRXllp4g8dEPc4uJ2hlit0tWsgqzkrMC7Hbkcoh4IAz71kaje+J9Wt9PlupprvZJ96CGRShJhLK/7uMcHOODgZBJprCyvq0J4pW0TPaqK47xRotndePNBu305Zcx3Jmk2EjKonl7j04OcZrjtP1Txlo+gaZZLc3HkPbW8k11PbbTa7hNlMiJ88pGPmVjz1GRiY0OdJp/1qVKvytpr+tD2KivG/EviLxldJNp8cl8jS2EqT/Z7QqFcWxcPFmPcAWGAWYEkkBOM1dfxD40kmuore8KfvliRfsheRIjNGqSgeUF5RmY5ZhzwFwRVfVJWWqJ+tRu9Ger0V558Ubd/tFi5na4aG0lUQXVtI0VyxxjbJFjyp8gYbB4JwPSjqd7rmqJHZyXupWN4NTtlFktpv+zQiaPbJ5u35iVyTuJByeBg1MaHMk7lSr8raseo0V5UviTx0LuKJVQyRoVhint2X7cVklViQsRwcKvRkAznBBqpZeINcsdU1HUlvNQvLeaBVeWTTyMTC1dlRVCjpJxwOuASTVfVZa6oX1qOmh7BRXj+k6x4wtr3ykJtUuLppt1xDIRPIzoGTAjY4C9ACn3s5wCK9grKrSdO12aUqqqdAooorI1CiiigAooooAKKKKACiiigAooooAKKKKACiiigAooooAKKKKACiiigAooooAjuf+PeT/cP8q8xr065/wCPeT/cP8q8xoAWiiigAooooAKKKKACiiigAooooAKKKKACiiigAooooAKKKKACiiigAooooAKKKKACiiigAooooAKKKKACiiigAooooAKKKKACiiigAooooAKKKKACiiigAooooAKKKKACiiigAooooAKKKKACiiigAooooAKKKKAO18E/8gY/9dm/kK3Kw/BP/IGP/XZv5CtygAqtJaF3Zvtd0ueyuMD6cVZrn5/FljHq91YC1u5Es3Ed3coqmOBim8bhneFwR823aM9aqMZPYmUktzVNk3P+nXY6/wAY/wAKPsTf8/t32/jH+FVNI8R6Jqml22pWmpWrW9wqmMtKoOSm8KRnhtvzY645qvYeMPDl69x5WrWixw3AtlladAkzlFfCHPzcMPxquWfYnmhpqaf2Fsf8f150/vj/AAo+xNj/AI/bv/vsf4VnX/i7w3Zxu0ms2TlJ47d1jnV2R3fYoIB4+bjn0NGs+JLfTrya1Sxvr1raET3ZtkUi3jOcFskZJwTtXJwOlCjN9A5odzR+xNz/AKdd/wDfY/woFk2f+P276/3x/hVJvFPhpYmlfX9MRE2hy90i7Sy7gDk8EjnB7VI/iLw/HJLG+uaarwoHlU3SAopxgnngfMv5j1pcs+w+aHcs/Ym/5/bvt/GO34UfYW/5/rzof4x/hVKXxPoESCaXWNPjtTGJFuGuoxGwJYcHd6o3PTg88GotT8YeGdPtLi5n1qxZbeITSJHOrOEOMHaDnHzL+YpqM30E5QXU0jZN/wA/t3/32P8ACj7C3/P9d/8AfY/wqvDr2jySQxNqVlHNOXEMbXMZaQKSCVwTnofp3pi+JvDjW32pde0toPMEXmC7QrvIyFznGcc4pcs+w7x7lsWTcf6bd/8AfY/wo+wtj/j+vOn98f4VboqeZlWRU+xN/wA/t33/AIx/hVuiihsEgooopDCiiigAooooAKKKKACiiigAooooAKKKKACiiigAooooAKKKKACiiigAooooAjuf+PeT/cP8q8xr065/495P9w/yrzGgBaKKKACiiigAooooAKKKKACiiigAooooAKKKKACiiigAooooAKKKKACiiigAooooAKKKKACiiigAooooAKKKKACiiigAooooAKKKKACiiigAooooAKKKKACiiigAooooAKKKKACiiigAooooAKKKKACiiigAooooA7XwT/yBj/12b+QrcrD8E/8AIGP/AF2b+QrcoAK4jXvD8N94mGo3F9aR+XKrLMliVu0VRjyhKpwyE54IPBI9MdvRVwm4O6InBTVmeWHwOH06PTJ/EEX2RVVpfLsXEjOlp9nyCWIC7drYweQRnBp934L+26jc6jfaxZTXNzI4mjWymSHY8cSkBVkBJ/dA8kg5IIr1CitvrU+/9fcZfVodjzlvCVssVmLfWER7ZmkXNmxDFrxbgZwf9nb+vtWzq9lJNqV7daVq8dp/aNusF2JbRpCNoYB4+RhsMRzkcDj162iodeT3KVGK2PJ9f8OSabpckPh0PeSTC6iRWgBSOOaGOMbwzrk/u1+YZ4z8pp7eB2uL62ubzxEskduMLGbWRsLviYr97bgeVjIUE5yc16rRV/WppEfVYXPNb3wpI15ey2mvQrHfSk3EMtlIRJGZ5ZTGSrA4JkAPqAfWodW8HTapqMt7ceI4xujmWNFs5NqeYqjAXftCqVHQAkHk9K9QopLEzWv+X+Q3hoP+n/mebDwhHmdDrkfk3k6zXf8AoT790czzIIzn5Rl8HOc44wTTbvwbE1vBHa61FDNFaW1qkv2SRWjMUbKXQqwwSGHBypAwQa9Loo+sz7h9Wh2I7Ti1iHmGT5B85GC3HXFSUUVznQFFFFABRRRQAUUUUAFFFFABRRRQAUUUUAFFFFABRRRQAUUUUAFFFFABRRRQAUUUUAFFFFAEdz/x7yf7h/lXmNenXP8Ax7yf7h/lXmNAC0UUUAFFFFABRRRQAUUUUAFFFFABRRRQAUUUUAFFFFABRRRQAUUUUAFFFFABRRRQAUUUUAFFFFABRRRQAUUUUAFFFFABRRRQAUUUUAFFFFABRRRQAUUUUAFFFFABRRRQAUUUUAFFFFABRRRQAUUUUAFFFFABRRRQB2vgn/kDH/rs38hW5WH4J/5Ax/67N/IVuUAFcRr+oXmkeLby4k1XUpbC10iTUWskEW1mV8bQdm7GPeu3qjNazvdNOFsixQx72hJfZnO0nPT26VpTkk9TOpFyWhyem+NNYvLmGxfQ7e0u2R52a5uikRhURklTtJ3fvB1AHBOcU/4feJtT1KMWmrJB5jWsl3FcK+dyCZ4/nUAAHgdM1sL4bsVtVtV0nQhAkhljiFguxZOzAdM+/Wrtvp8lu4e3h06EquxSlttIUnJXg9M5OK1lOnZpIzjCpdNs4bQvFGtafd20etSzXU14YAnzwvbSrJOsZmhkjGQuHB2OM8jnrT/+FlXRW5ul0m1a0tWRJMXZMjF5JY1Krt5GY8nnoTjpXWJ4etEiuIV0vRFjucfaEFiAJec/MP4ueeaojwXpwu7m6Sz06OW4thbAx2wXyUww/df3M7znHWr56Lu2iOSsrWZixfEHU32Wp0mwF61kNQ/4/T5Hk+UJCu/bnzOemMY+bOKl0XxhrGs+JdKSC0tbXSrme5iZXkLTOI41YEjbheW6ZNbtp4WsLbSYNLXS9Fe0hKssb2SkF1XG8jpu9+tX00z9/FK9tppMcxmVhbfMrnhnBzwxBIz71Mp0tbRGoVdLyNOiiiuU6gooooAKKKKACiiigAooooAKKKKACiiigAooooAKKKKACiiigAooooAKKKKACiiigAooooAKKKKACiiigCO5/wCPeT/cP8q8xr065/495P8AcP8AKvMaAFooooAKKKKACiiigAooooAKKKKACiiigAooooAKKKKACiiigAooooAKKKKACiiigAooooAKKKKACiiigAooooAKKKKACiiigAooooAKKKKACiiigAooooAKKKKACiiigAooooAKKKKACiiigAooooAKKKKACiuy+w2P/Pnb/wDfpf8ACj7DY/8APnb/APfpf8KAH+Cf+QMf+uzfyFblYIsrMdLWAfSMUv2O0/59of8AvgUAbtFYX2O0/wCfaH/vgUfY7T/n2h/74FAG7RWF9jtP+faH/vgUfY7T/n2h/wC+BQBu0VhfY7T/AJ9of++BR9jtP+faH/vgUAbtFYX2O0/59of++BR9jtP+faH/AL4FAG7RWF9jtP8An2h/74FH2O0/59of++BQBu0VhfY7T/n2h/74FH2O0/59of8AvgUAbtFYX2O0/wCfaH/vgUfY7T/n2h/74FAG7RWF9jtP+faH/vgUfY7T/n2h/wC+BQBu0VhfY7T/AJ9of++BR9jtP+faH/vgUAbtFYX2O0/59of++BR9jtP+faH/AL4FAG7RWF9jtP8An2h/74FH2O0/59of++BQBu0VhfY7T/n2h/74FH2O0/59of8AvgUAbtFYX2O0/wCfaH/vgUfY7T/n2h/74FAG7RWF9jtP+faH/vgUfY7T/n2h/wC+BQBu0VhfY7T/AJ9of++BR9jtP+faH/vgUAbtFYX2O0/59of++BR9jtP+faH/AL4FAG7RWF9jtP8An2h/74FH2O0/59of++BQBu0VhfY7T/n2h/74FH2O0/59of8AvgUAbtFYX2O0/wCfaH/vgUfY7T/n2h/74FAG7RWF9jtP+faH/vgUfY7T/n2h/wC+BQBs3P8Ax7yf7h/lXmNdr9jtP+fWH/vgU3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g;base64,%20/9j/4AAQSkZJRgABAQEAYABgAAD/2wBDAAUDBAQEAwUEBAQFBQUGBwwIBwcHBw8LCwkMEQ8SEhEPERETFhwXExQaFRERGCEYGh0dHx8fExciJCIeJBweHx7/2wBDAQUFBQcGBw4ICA4eFBEUHh4eHh4eHh4eHh4eHh4eHh4eHh4eHh4eHh4eHh4eHh4eHh4eHh4eHh4eHh4eHh4eHh7/wAARCAIbA0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P7Vdf8/U/wD38NH2q6/5+p/+/hqGvUPCfwjv/FPw70vxBos0s+pX+qvZfZymI441HMjN2xivvKro0knNJHwlKNWq2oanmv2q6/5+p/8Av4aPtV1/z9T/APfw17DqP7PHiu38TWGmWt/ZXmn3MJmm1NOILcKcOGJ7jt61k+PPhDeeH/G3h3w/pmqx6tDrwX7LdomFJLYboSCB1+lYxxGFk0k0bSw2Jim2meafarr/AJ+p/wDv4a6L4f8AhfxL45106LoM2+7ETTETXJRdoxnn8a72T4MRaj8TL7w/oOpSnQdIVBqurXShUhcDMiqehPoO3evUfhb4G0bwN+0YdN0O4uLizl8O/ao3mYMcs4B5AGQcZ/GsK+Loxg+Re9a+35m9DB1ZTXO9L23PNov2c/iqykvNp8ZHQHUCc/kKwLT4O/Em48XXHhfyVi1CC3Fz+8vMRvGW27lbvzX1VceE9dn+L48SJ46lg01AmdFjbIcBcEMCehPPSpNN1KXUPjxf2b6dc20em6IFSaRMCcvKCSp7gY/nXmLMKlnpF6X22PSeXU7rda233Pibx14f8QeDPEUug63OVvYkV2EVwXXDDI5rpfA/wp8e+MvDJ8RaLJA1gHdC016UbKdeKl/agn8/4267yD5Zjj4Pog/xr6D/AGZv9G/Z0km27P8Aj8kzjr15/SvQxNd08LCooq7t07nBh8PGpiZ023ZX69jwPwj8F/iN4p0C31zSXtXs7gsIzJf7SdrFTx9Qa5Oy8L+KLrx2vgoGSLWTcm28uWcqocZPX0wOtfXXwO1iz8M/s8aPrGpuwtYkZ5XA+6HmIz9Buqt478Aq/wAdPB/j7TYd8Ms/lXxjHG4Rt5ch9iOM+wrmjj2qs4zirK9tOqOmWXp04Si3fS+vRnznefCL4g2vjSy8IyyW39qXtu9zEovspsXrluxql8Rvhn478A6db6h4gCrbXEhiWSC6MgDYzg+ma+nL8mb9rTTkxkW/h1357bnI4rqfGlnovxI8O+JvBvmIbq0YRPu6xS7Q8bj25/nUf2hKMoc0VZpN6dy/7OhKM+WTum0tex8e6V8L/HWpeAn8bW8kI0hIXmLPeYfYmcnb+FcF9ruv+fqf/v4a+vorG78Pfshajp98jRXUNjPDKpHRjIVIrxj4X6f4XvPA9uNeh0i3B1iETTTSp51zCzgNGOd0e3rnGCM13UMSpKcpRTSlZWRxV8LyuEYyabV3c8o+1XX/AD9T/wDfw0farr/n6n/7+GvcI/h94CvIkha4ji1K81AQ28FnqAnEauzqM4H8JCE47HrXkvjqx0zS/FN5pmkSvNbWbCAys2fMkUYdh7Fs49q6qVSlVfKo/gcdWlVprmcvxMn7Vdf8/U//AH8NH2q6/wCfqf8A7+GoaK6PZw7G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wr1vwf8AGS58LfBe58F6Tayw6rNcyFL0MNqRPgsR33dQPzry7+zdR/6B95/34b/Cj+zdR/6B95/34b/Coq06dVJT1tqaUqlWk24aX0OtPxR8Wf8ACt08Bx3Yj00OxaRciV1JyULZ+7kmuo8CfG+fw74Z0vStQ8L6frNzozMdLu52Ia3B7dPw4ryr+zdR/wCgfef9+G/wo/s3Uf8AoH3n/fhv8KieGoTVmut/mXDEV4vmTfY9K+IHxi8UfEA2+iR21tpGnzzr5trZ5H2hyRy7dT9K9307WtG0n9pDVDqmqWlhDY+H7a0Vp5AgLHDYGa+StEXVdK1my1OLSriWS0uEnVJLdyrFWBAPHTitDx3qeveMPFl/4j1DSp47i8kDNHHA+xAAAAM84wK5quChK0I6Rs/xt/kdVLGVI3nLWV1+F/8AM+qLrRfhjL8Ux8QpfiHCLpJVm+zJeosWVXAzzkj2rpNG+KHgPVvGl/Jb69p6RWNqtv8AaZJQizM7biEz94DaOfevhf8As3UP+gdef9+G/wAKP7N1H/oHXn/fhv8ACsJZVCa96o3pZbG0c0nF+7Ttrd7n1X43+Hvwf8WeLL/xFfeP4ori+kDyJHeR7QQAOM/St3wRr3gnwz8G7/Q7TxJp7iGO9WCN7pfMddzhc+5GPzr43/s3UP8AoHXn/fhv8KP7N1H/AKB15/34b/Crll3NBQlUbSt26ERzBxk5xppN379T6c1nxH4fj/ZHi0OHXLFtRbTIla2WdTJkuCV29c1v/s2fFnSL/wAAx6V4o1i1tNQ0siFXuZQpmi/gIz1IHB+gr5E/s3Uf+gdef9+G/wAKP7N1H/oHXn/fhv8ACqnltKdOUHLd3uKGY1Y1IzUdlax9c2HirwzJ+05qOtSa9pq2EegJBHcGddjOXBIB6Z61wUHxNtfDX7UGr6pDexTaFqUyW1zJG4ZCu1QsgP8Asn9M14H/AGbqP/QOvP8Avw3+FH9m6j/0Drz/AL8N/hVQy+kr3d1y8pM8fVdrRtrc+y/2iPGnhW++Duu2emeItOuLmZI1SKCdWZsyLnAHtXxYm3eu7O3Izj0qx/Zuo/8AQOvP+/Df4Uf2bqP/AED7z/vw3+FbYPCwwsHBSuY4zEzxU1NxtY9pa/0A+I4JrTXtAttDjsz/AGTbW8v2aVZfKA23EirvUE7snJycVEdN+DTXgs1ngkSYTSvevfODEwkULGB3BBc5PJHNeN/2bqP/AED7z/vw3+FH9m6j/wBA+8/78N/hS+rLpNh9Zl1gj2G1sPg7deddCO3hdElWKzOpMiyBZiocu3RimCB0OajtbT4X273MMUekTWc2j74Li4v3NwJ8pvVl6K4Bbbjrj3ryL+zdR/6B95/34b/Cj+zdR/6B95/34b/Cn9W/vv7xfWH/ACL7j2/T9N+EVt4ljntZtLVLV4mT7XqRaGWPf80mAPvhR9w+tebfFa70m81qxbRvsv2dLFVYwYwX3uTux3wR+lcz/Zuo/wDQPvP+/Df4Uf2bqP8A0D7z/vw3+FVToKEuZyb9SalaU48qhYq0Va/s3Uf+gfef9+G/wo/s3Uf+gfef9+G/wrp5l3Ob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/TLav90flRtX+6Pyqj4kvL3T/D2o3+m6c+p3tvayS29mjhWuJFUlYwTwCxAGfevFf+FufGb/o33Vv/AAaR/wCFfnp+gHvG1f7o/Kjav90flXlXw4+IXxI8QeK4NL8SfCO/8Nac8bs+oS3ySKjBcqu0DPJ4rc1P4gGwbxbHJpoabRAptVEv/H3uRT6fLhjg9eMGgDudq/3R+VG1f7o/Kual8baPbpK119ojWGJmklWItH5ixea8St3cLk49j34p8HjTRpSUYXcMoWVmilgKsojjEhJHujAj1zQB0W1f7o/Kjav90flUVjcxXllBeQEmKeNZEJGDtYZH6Gpq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MD4jvZx/D7xDJqF1fWlmumXBnnsc/aIk8ttzRY53gZI98V8Xf2x8I/+infG/wD76kr7MPiK1Iwbqcj/AK9x/jTP7c0//ntJ/wCAq/40AfPf7OWo/D64+KtjF4f8cfE/Vr828+y11xnNow2HJbPcDp7173q3gDTNS1O41Ca7u1kna4ZgpG397CsR4xzt27hnuatLr1ipys8oPqLZf8ad/wAJFa/8/c//AIDj/GgDOn+HOlS3F5ILh0W7jkDbYI/MDvH5bN5m3djHO3OM/lU+qeBba8uZ7qHU7u1nmyrOiq2EaAQsoBHcKDnsatf8JFa/8/c//gOP8aP+Eitf+fuf/wABx/jQBuabapY6dbWUbMyW8KRKzdSFAAJ/Kr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JUUUUAFFNkdI42kkdURRlmY4AHqTWG3jLwirFW8T6OCDgj7Yn+NVGEpfCrkynGPxOxvUVgf8Jp4P/wCho0b/AMDE/wAaP+E08H/9DRo3/gYn+NV7Gp/K/uJ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VdN1HT9TgNxpt9bXkQOC8EocA/UVaqGmnZlppq6CiiikMKKKKACiiigAooooAKKKKACiiigAooooAKKKKACiiigAooooAKKKKACiiigAooooAKKKKACiiigAooooAKKKKACiiigAooooAKKKKACiiigAooooAKKKKACiiigAooooAKKKKACiiigAooooAKKKKACiiigDwL9p/wAS3y6nZ+F7eZ4rXyBcXAUkeaWJCg+oGOnqa8Qr2L47aTca98a9J0S1ZVnv4LW3jLdAXkYZP51m+MtB+Een2es6VpfiDXl17Ssok1xArW19Kpw6IFGU5zgn9a+wwE4UqFOKWrV9F+LPkcdCdWvOTeidtTy+iu3k+F/iZdEGrQy6TdQrJBHPHbX6SyWxmIEfmBfu5JHc4rVuPgl4yt2nE114fjFtcra3TNqkYFvI2Niv6FsrgdTkcV2PE0V9pHGsLWf2WeZ0V31j8JfFlx/aJnbSdPXTdRGm3LXt8sSrOQCoBPBByMY65rMvvh94msYbmS8toYDbaumjyo8o3C4cbl+q4IO6qWIpN2UkJ4eqlflZylFegf8ACo/FaXOoQ3U2jWQsb37A0t3qCRRy3GwP5aM3U7SDzjrXG2Gl3l5rsGiwx7rua5W2VQd3zltvUdeaca0JX5WTKjUjbmRRor1T4xfDfR/DtzoreEr+bULS9uZNNnkmcHZexuEdcgDAyf0NZHiD4S+LtEilkuRpk/kXsdldLbXqytbSSHEfmAcqGyME+tZwxVKSTvuaTwtWLatexwVFei6j8I/Emi3anVm0+a2g1K3stQWyvVlltfNYBS6jlcg8E1ueO/hTa6fHqdv4cs9Tu7uLxKuj2bPcIVcNErBSuAd2T97gYpfW6V0k9xrB1bNtbHj1Fdxqfwv8S2GoWNpLcaK8d5JLEt1HqMZt4pIv9YkkmcKy+n5ZroPB3wZvr7xUdL17VNPtbVtHk1S2uLa6V47lBwCrf3QfvHHA+tVLFUox5uYUcLWk7cp5PRXpWpfDK8uY/C1voFuzXWpaXLfXdxPeRm2CxthpQwxsjx/e5ORVC2+FHi25106TAunSMdObU4rpbxTbT2wIBdJOhwTz0xQsTSa+ITwtVO3KcJRXeN8KPFa6otnu0swNp39p/bxeqbT7NnHmeZ6Z46Vy3ibRbrw/q8mmXk1nPIiqwktLhZonVhkFWXg1ca0Ju0XciVGpBXkjMooorQzCiiigAooooAKKKKACiiigAooooAKKKKACiiigAooooAKKKKACiiigAooooA6b4Z+JL7wx4usby0lcQyTLHcQ5+WVGOCCPxyPQ19jHrXw7pP8AyFrP/r4j/wDQhX3EetfNZ7BKcJJau59Jkcm4Ti9kFFFFeCe6FFFFABRTZHSONpJGVEUZZmOAB615l4w8dz3DvZaK5hgHDXA+8/8Au+g9+tdGHw08RK0TnxGJhQjeR3mr69pGlcX19FG/9wHc/wCQ5rnbj4j6MjFYbW8lHrtC/wBa8rdmdy7sWYnJYnJJpK9qnlNJL3m2eNUzWq37qSPVIPiRo7MBNaXkQ9QFb+tdDpHiHR9VO2yvo3k/55t8r/ka8KpVJVgykgg5BHUUVMpote62gp5rWT95Jn0TRXlfhDx1dWTpaaw7XFr0Ex5eP6+o/WvUYJY54UmhkWSNwGVlOQR6142IwtTDytI9nD4qFeN4j6KKK5joCiiuW8aeLrfQ1NrbKtxfkfcJ+WP3b/CtKVKdWXLBamdWrClHmm9DpLq5t7WEzXU8cMY6tIwUfrXN3vjzw7bkqk81yf8AplHkfmcV5Vqup3+qXJuL+5ed+wJ4X6DoKp17dLKIJfvHd+R4tXNpt/u1ZeZ6snxH0Qthre9UeuxT/WtnS/Feg6i4jg1CNZD0SX5D+tcJ4W8H2LaIPE3i3UH0zR2bbAiDM92f9genv/8ArrX+1fDn+yTff8ILqx0tZvs5vTefNvxnGM9cc1nVwWH2gn8v+D+hpTxtfebXz/4H6nf0Vxy7tH0b/hIPCWpza54ejYC7tLj/AI+LPP8AT9P510uj6lZ6tYJeWUoeNuvqp9COxrzK2HlT13X9b9j0qOIjU02f9bdy5RRRXOdAUUVQ1zVrLR7Bry+k2oOFUfec+gFOMXJ2S1FKSirvYv1j6l4n0HT3KXOpQ7x1SP5yPyry/wATeL9U1l2jWRrW07QxtjI/2j3/AJVztezQym6vVfyR49bNrO1NfNnrzfEHw6GwGuyPUQ8fzq9YeMPDt44SPUUjc9BKCn6nivE6K6ZZTRa0bOaOa1k9Uj6IRldA6MGU9CDkGnV4XoHiLVNElDWdwTF/FA/KN+Hb8K93hguG0aw1N48RXlukwK8hSyg7TXk4vBSwzTbumethMZHEJ6WaGUUUVxHYFFFNdljRnkYKijLMTgAetADqqahqVhp6b768htx/tuAT+HWuA8XePpXd7PQm2IOGuSOW/wB0dh71wU80txK008ryyN1Z2yT+Nerh8qnNc1R2/M8rEZpCD5aav+R7DL468NRtj7c7/wC5CxqS28a+G52CjURGT/z0jZR+eK8Xort/smjbd/18jj/tatfZf18z6FtriC5iEtvNHMh/iRgw/Spa+f8ATNRvtNnE9jdSQOD/AAng/UdDXp3gzxtDqrpY6kEt708I44SU/wBD7V5+Jy2pRXNHVHoYbMoVXyy0Z2VFFFeaeiFFFFABRRRQAUUUUAFFFFABRRRQAUUUUAFFFFABRRRQB86/HfVrjQfjXpWt2iq1xYW9rcRhuhZJGIB/Ks7xf4j+Emo2usarpvhfXTr+qfOIrm4UWtnKxy7RlDubnPB/Sum+O/gLxj4l8bpqOg+Hr7ULQWUcRlhTK7wWyPryPzrgf+FRfEv/AKEzVf8Av1/9evrMJKg6NNynZpd7fefK4qNdVqijC6b7X+49F1P4xeDZPDN7pGnWOsWkFybGSGyW1gS3tDA6M6qVYFt20nc3OccVh+Ivih4f1GDxdHDa6iDrPiK01S33xoNsUWzcG+bhvlOAMj3rlv8AhUXxL/6EzVf+/X/16P8AhUXxL/6EzVf+/X/160jTwcdpr715f5ESq4yX2H9z8/8AM9Q1XxX4M8S+BPFetatLqcGnXvi6C6ihgERuwFhXkozYI4IJzxnPbFYF38VfC/iK51xvElhq9tHc+ILfWLL7CI3bESCMRvuIAyqjkZ5Ncd/wqH4lZ/5EzVf+/Q/xo/4VF8S/+hM1X/v1/wDXpRp4Rf8ALxeWq02/yCVTFO37t/c9d/8AM9BsfjD4aTxZ4g1OebxEum6nqP2p9Ma0tri2uotiqVdHOY3O3G4M3GOK898BeKPD+hfE6Txbc6XLHaW7z3Gn2UChhHKQfJU5I+VSRz7Dil/4VF8S/wDoTNV/79f/AF6P+FRfEv8A6EzVf+/X/wBerisJFNKa1Vt0RJ4uTTcHo77M6u1+LH/CV6AdB8W2lul7/bNne6bPY2ccMaSCUeYZcEdVJ+bBPrW7448ZeF7Hxj4n0PRUvZb3XfElq99PM0f2aJIZQd0bA5bceeQMZxzXm/8AwqL4l/8AQmar/wB+v/r0f8Kh+JWP+RM1X/v0P8ajkwnNdTSXa68v8i1UxfLZwbfez8/8z0b4k+PPCug+K/GFjpMeo3V5rGtWkt/I3ltAkcDq5MLBssWx3wBUGo/GzQ0v5tQ07TdQkl/4S1dajSZVUNB5AjZSQxw/XHUdOa4D/hUXxL/6EzVf+/Q/xo/4VF8S/wDoTNV/79f/AF6I0sHZJzT+a8v8hyrYy7ag18v67nQaL4s+Fuh+LrfVLHRtdvY3e6kuJ71InaBpAfL8uEsUYoTncxBNdFc/GPwzN4s0fUJl166toNAudHvJ5YIhOxkORKqq20/7vGPevPf+FRfEv/oTNV/79f8A16P+FRfEv/oTNV/79f8A16coYSTvKafzRMamLirKH4HX2nxT8M21noujGz1WbS4vDk+h6hJsRJtruGWSMbiCRgZBx6UWHxU8N6cE0mzs9UfR7HwvdaNZyyxx+fLNMysZHUNhVyOgJxXIf8Ki+Jf/AEJmq/8Afr/69H/CoviX/wBCZqv/AH6/+vT5MH/OvvQe0xn8j+46vSvilo9q/hZoL3xFpUukeH/7NmnsooXDS793MchxJGfQlTmuK+LXiLQ/FHi5tU0HShp9ubeOOTMSRNcSgfNKyJ8qlj2HpVr/AIVF8S/+hM1X/v1/9ej/AIVF8S/+hM1X/v1/9erpvCwlzRmr+qM6ixVSPK4O3ozhqK7n/hUXxL/6EzVf+/X/ANej/hUXxL/6EzVf+/X/ANeuj61Q/nX3o5/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5DSf8AkLWf/XxH/wChCvuI9a+U9O+E3xIh1C2lk8HaoqJMjMxj4ADAk9a+rD1rwM7qwqOHI099vke/ktKdOM+dNbBRRRXhHthRRVDxDqC6Vot1ftjMUZKj1Y8AfnVRi5NRXUUpKKcn0OC+KXiJpZ20OzkxFH/x8sD95v7v0HesHTPBXirU9Nj1HT9Eubi0kBZJE24YDr39qwZZHllaWRizuxZie5PWvpz4S31vpvwk0i7um2QqCrN6bpSoP5kV9FVbwNGKpq7ufO0ksbWk6jsrHzJHHJJMsKKTIzBAvcsTjH51peIPDut+H2hXWdOlsjOGMXmEfNjGeh9x+ddz8XvC39g/Eaz1C2j22OpXKSpgcLJvG9f6/jW7+1AjyXnh2ONWd2WdVVRkkkx4AraOL5p01HaV/wADKWE5YVHLeNvxPFKs6ZY3mp38NhYW73FzM22ONOrHrXoukfBXxNeWC3F3d2WnyuMrBLuZ/wAccA/nVbwJ4e1Twz8Y9G0zVoBHMJGZWU5WRdjfMp7ireLptS5JJtJmawtROPPGybOP8TeHtW8N3kVnrFutvPLEJVQOG+UkjnH0NdH8MPEbWl4ujXcmbadv3BJ/1b+n0P8AOtn9pb/kebT/AK8E/wDQ3ry9WZWDKxVgcgjsahRWLw65+pbk8LiHydD6JorK8Kal/a2gWt8SDIybZMf3xwa1a+XnFwk4vdH08JKcVJdTB8b68ug6O0qYN1L8kCn17t9BXi08sk8zzTSNJI5LMzHJJroPiLqjal4mnVWzDa/uYxnjj7x/P+Vc5X02X4ZUaSb3Z81j8Q61VpbIKveHrD+1Ne0/TSSBdXMcRI7BmAP6VRrQ8NXy6X4i03UnBK211HK2PQMCf0rtnfldtzjjbmV9jpfizqS3/jyTTWYwaZpbrYwxp0jjQgOQPXr+Qr1DxgdW0HQYI/B/hnR9U8MG23uRH5j7sHLkA88c5wa8r+LOltY/EG8mkbFnqMovIZgMho5DkkeuCTXofgiLQfA9nP4ot/G02o6CcwJaLCfmlIyFxnhsZ7CvLrKPsqbjr5a6/d1PTot+1qKWnnpp9/Q85+EmrPp3jezt3w9nqTfY7uE/ddH45HsSKLW+k8FeOdQsFdnsobp4JU9UDcN9QKk+HFm+vfE22uooRBbRXTX0/wDdhjVi3J/IVg+LtQTVvFOqanFny7m6kkTP90nj9K6pQjUqSi1o1r+hyxnKnTjJPVPT9T3OGSOaJJYmDo6hlYdCD0p9cb8KNUa80F7GRsyWbbVz/cPI/LkV2VfM16TpVHB9D6WhVVWmprqRXdxDa2stzcOEiiUs7HsBXiHirXLjXtUe6lJWFflhjzwi/wCJ716X45tdX117fw1oduZ7i4BmnG8KFjU8ZJ7Z/lRpPwZgsbX7f4w8QQWVuoy8cLAAexduPyFengHSoR9pUer27nm4/wBrXl7OmtFv2PHqK+iPDnhP4ZeIrafTtJ0W5mhhX/kIlZFDt0+WQ/ePfpiuf8TfAydN83h3VVlHaC7GD9A44/MV6Ecxo83LK8X5nBLL6vLzRs15Hi9FdLd+A/F9vfy2J0G7lmiALiEBwAc4OQe+DTP+EF8Zf9Czqf8A35rq9tT/AJl95yexqfyv7jnT0r6T1+9uNO+A1rfWrBZobC1ZSRkdU4rw4+BfGWP+RZ1P/vzXtvjuCa1+AH2a4iaKaKwtkkRhgqwZMg15+OlCcqaTvqehgozhGo2raGT4d1WDWtJhv4ON4w6d0YdRWjXlXwl1RrbWpNMdj5V2uVHpIv8AiM/pXqtePjMP7Cq4rboevg6/t6Sk9+oV5l8T/EjT3D6JZSYhjOLllP32/u/QfzrufFWpf2RoF1fD/WKm2Mf7Z4FeFSOzFpGYsxJYk9zXblWGU5OpLpt6nHmmJcIqnHrv6CUV7bfeBfhjoukaZdeINRv7SS+gWRf35IY7QWxhTjrVD+xfgh/0MF9/39f/AOIr01joPVRb+R5jwU1o5JfM8hor17+xfgh/0MF9/wB/X/8AiKP7F+CH/QwX3/f1/wD4in9cj/JL7hfU5fzR+88hrt/hh8PtS8X3YuXL2mlRP+8ucYLkfwp6n36CvSfDfwy+G+v2n2/SbjU7u2V9u8zFVYjqOVGfwrqPH/irS/h/4YjitYIRcFPLsbNOBx3I7KO/rXLWzBzfs6KfM+51UcAor2lZrlXbqZviC10/S9Ti0y2vFeXyA/kvJukCjjcfrVOvDrTxFqA8VL4gvLh57lpd0zMfvKeo+mOgr2+N1kjWSM5RgGU+oNeXjMI8O1d3v+Z6mDxaxCdla35DqKKK4jsCiiigAooooAKKKKACiiigAooooAKKKKACiiigDtfBP/IGP/XZv5CpdX8R6Zpd29tdG5LxwC4lMVu8ixRkkbmKggD5T+VReCf+QMf+uzfyFQ6l4Yg1PxLPqF/uktJLGO28lJ3TcQ7s24KQGUhhwc96umoX97Yzqudvc3N5biBlLLNGVADE7hwD0NL5se4L5iZIyBuHT1rze68B6tca1fXkq6a0MySIqRymItmZHjJxGQCqqQd28En04pT4D1iQpvl01JDZmKSZRnLhMR7V2DZtYLyrAEA/Jk1t7Gn/ADnP9Yq/8+z0hpI1G5pEUepOKbLcQxqzSSooUZbLdBXnVl4C1a3kW5uptP1No5EkFtOzCKQsrtMGO09ZXLLweFHTs+08AXtpblnGm6jP5ql0uNwSZBbCIBjtJ+VgSo549DyD2VP+cPb1v+fZ2UfiDSZG0tVuxnVUL2WVI80Bdx7ccHviptM1fTtSSV7O6SVYrh7dj0/eKcMBnrj2rlL3whqkmhaDbWt3aQ3uk2DRJKdxUThY9jDjO3KHPfBrJ1D4e6w1r9jtZ9OMQuGmjdyQ6MXjbOdhPOw8Arzg5PSmqVF/aE61eP2L/wDDL9bnpnnRYY+YmF+8dw4+tHmx5A8xMkZA3dR615peeD7nSILW7+zW10kbA3VtFC7i6YzO48wKhJADjna2CBxjmqWh/D3Vn0aEzrDFLLZgKrzMhtSY2Xy9oUkr82fvDqcgmn7Cna/OL6zVul7P8f8AgHrCzQt92VDxnhh0oE0RC4lT5vu/MOfpXnd98O7hknXT3sLLzHbmJSpKG3RCmQOhdST7HPJ4oX4f3TK8nl2UUnkkQK0rS+S5nSTKnYoXhT91Ryfqan2VL+cr29b+T8f+Ad/p17a6haJd2U6TwOSFdehwSD+oNWKxvBmkyaJoEWmypbqYpJCDB91gzswOMDBweR+prZrCaSk0tjpg24py3CiiipLCiiigAooooAKKKKACiiigAooooAKKKKACiiigAooooAKKKKACiiigAooooAKKKKACiiigCO5/495P9w/yrzGvTrn/AI95P9w/yrzGgBaKKKACuK+L9y0fh+3t1OPOuBu9woz/ADxXa1598Z8/ZdMPbzH/AJCuzAK+IicmPdsPI82r3q0/5Nkkxwfsjc/9tq8Fr1+18WeHx8B38Of2iv8AaptmT7OI3JyZM4zjHT3r3cbGUuSy+0jwsFKMee7+yzp9MuF+I/wnhY4k1fTZEY8ZbzoyCD/wJf51s+MbSC++KfgxbhAyxxXkyqw/iVUI/I8/hXjfwW8V/wDCL+KGN20g0y6Ty7ohCwjI5VyB6dPoa6v4o/ELSm8UeGtb8M38d++nmbzlCMoKtsG07gOoDVwTwtSNfkgtNbeV0d8MTTlQ55PXS/nZnV/EDw1pWreLI9RvfHh0m4tlTybXzkXysc5wWB5PNTeKL3R9R8deC5rHUrO9uoruVHMEqudpiPJweBkVh6vf/Cjx6kWratcSWd4qBXJ3xuAOxIBVsetc9oVv4Ot/i94aj8FzyXFsu8XDtuIL7Wwct14/lUQpvl9694p9NNu5c6i5vdtaTXXXfsVv2lv+R5tP+vBP/Q3ry6vUv2lVb/hOLQ7Tj7AvOP8AbevLa9XBf7vD0PKxv8efqenfBy5Z9LvrQniKYOv/AAIc/wAq7a9mFvZT3B6RRs/5DNef/BjO/U/TEf8AWu38RZPh/UMdfs0n/oJrwsdFfWmvQ93BSf1VP1PIfDvhbxF4oFzcaPp7XYjceaRIq7WbJ/iIrW/4Vb48/wCgC/8A3/j/APiq9N/Zhg2+FtUuMf6y9C/98ov/AMVXrdduJzKpSquEUrI4sNltOrSU5N3Z8j6v4F8XaU0K3mhXe6YkRiJRKTjr9zOPxqIeDPFpXcPDeqY/692r3n46eKNZ8L6HYz6LPHBLcXBjdmjDnbtJ4z0rxY/Erx1u3f8ACR3Of9xMf+g11YeviK9NTSX4nLiKGHo1HBt/ga+nanANCh8L/EXR9SgtIM/Yb8QMs1t/s8j5lpf+ES8Km12r8TrX+zd3meUY23Z9dmfvY9qTS/jD4qhAh1NLHVbf+NJ4QpYfUcfpWpHp/gL4iKU0dR4a8QkErbt/qZj6DHB/DB9jUy9pTd5XivLVfc1dFR9nUVovmfno/vTszB17xPomk6DP4b8EwzrBc8X2ozjE1yP7oH8K1wldBH4N8Qv4tHhf7C66juwQfuhf7+f7uOc13l1pvwn8N3KeHdX+2alfnC3V9Ex2QOevQ8Y9ADjvW/tKdHSN5N66av1MPZ1KusrRS010Xocr8I7gxeJpLfJxPbtx7qQf8a9YrgYPCzeFfivBp8MxuLSS3e4tpSOWiKnr7g8Zrvq8XMpRlVUo9Uj2stUo0nGXRs801CG61z4v22n2kkqMJ44i0chRlRRucgjpxursdL0nxB4j1O+8Sf8AEs1u4tL6W2fStS3BLbYxChDkrnbg5IrA8DaJc6p8Z7m8VvKttNuTc3Em7GAOg/E/pmqPg74l3vhHUNSt4bO3v7G4vZJjltr5LdQ3cYA613uMpQUaWrUV+JwKUYzcquzk/wAD16LxlrqRixj+H+rJqCnaIgyC3A9fN6Y/Cub+JV18RbPwjca1fatZ6QiOqi008Fnwxx80p+vaoT8ebDy8/wDCOXW/0+0Lj88VwfxG+Jmq+L7Mad9mjsNP3h2jVtzOR03N6D0FY0MJV9om6aS69f8AM2r4ul7NpVG306f5Ha/s6XptdP1vUtWuJEiuLm3iS4nYkSSHcMBj1OSPzrU8S/GNdC1280m58NXW+3lKBmmC71zwwBHQ1wfxY1dGs9H8K6DHINO023jkZ4lJDzFQc5Hpn8yaPiPrFr4l+H3h/WLldmtW8zWdzuXDOAud306H6k1p9WjVqKpUjpL8O33mX1mVKm6dOWsfx7/cdX/wvq1/6Fyf/wACR/hWF49+LkPibwreaLHos1q1xs/emYMBhg3THtXlNFdkcvw8JKSjqvU5JY+vKLi5aP0LmiXJs9ZsrpSQYp0bI9M8/pXvx6187J/rFx13D+dfQ0WfKTPXaM/lXn5wleD9Tvydu016HC/GS6KadY2YP+slaRvoowP515i33T9K9A+Muftum56eW/8AMV1nwi0j4Ya9B5BsXk1XZ+8t76bcT6lMYBH4ZFdGFqrD4SM2m/T1MMVSdfFyiml6+hR+P3/Iu+Dv+vQ/+gR15FX058Vvh83izS7GLT7xLOXTkZYI3XKOCANpPUfdHPNfOviLQ9V8P6i2n6vZyW046Z5Vx6qehFaZdWhKkop66/mZ5hRnGq5NaafkZtdf8LvBV14x1sRndFptuQ13MPTsi/7R/Qc1i+FNBvvEmu2+kaemZZT8zkfLGndj7CvrDwnoGn+GdCg0rT02xRDLuesjd2b3NGPxnsI8sfif4BgMH7eXNL4UWrW1tNH0hbayt0htrWLEcSDAAA6V8j+MPEF/4n16fVtQf53OI4wfliQdFH+eTX0L4e8ZDxN4q8SWVm4bTdPs9kTD/lo+WDP9OMD6e9fMZ6mufLKLhObmtdPxN8zrKcYqD01/AK9t8BXRu/COnyMxLLGYyf8AdJH9K8Sr1/4V5/4RCLP/AD2kx+daZsk6KfmRlMmqzXkdXRRRXzp9CFFFFABRRRQAUUUUAFFFFABRRRQAUUUUAFFFFAHa+Cf+QMf+uzfyFblYfgn/AJAx/wCuzfyFZuv+KbjSPFj2M0cTWP8AZ4kQ4If7QWfauemGCEfWrhBzdkZ1KkaavI66ivPrHx9dN4ZW6ubHN0sAWeePAijuGRmRdpO4jhckeo98Jd+PLxLa3gaye01IxxPJHIFeMqxi+bIb0duPUc1r9VqXtYx+uUrXuehUVzPh/wAXRa5bXktrYXcCRQefDLNGQkqnOOfXjOPQisPQ/F2vC10+6vbCe+hv4rdUP2b7Ltnk/hXcx3JjJJ7YHXNSqE9fIp4qnp2Z6FRXAD4hk6bNNDpdxIyIVWaRkVTMYnkVSAc4whBP0qWz8fEIwuNLuHeJPNuSjIFhQCLdjnLcyg+vB/F/VqnYSxlHud1RXO6B4qj1a/a3XT54Ijam6gmdlIljDlM4BypyM4PYismD4iQXE7W1tpFxPciQKqJPGVZTHI+7fnB4jYcZ5xzUqhUu1bYp4mkknfc7iiuO07xjJq2u6TBp9k66ddvKjzy4yzLCH2gA5GMjk9cGs9fFmuQvf6g9vLdWNlcXYuI0tPLVYYd+CspbDMSqjGOcnpiq+rzJeKp7r+v6ueg0VxL+Ojb3V1DcaTdM1uGknAePEMarETzn5j+9H5Gi68Uas/hNdSS3S2uH1f7EAkfnny/PMeQoIy2B09aPq89PMf1qnrbodtRXBwePvsWnwNqdu08zXUkEhQCKRAswjDNESSDggnt784qO3+IsdrZ2X9pWbSzTRO7tbsvDBZGA25yARHjJxknjij6tU7E/XKPVnoFFcnZ+MmurpLGHRLpr85drfzY/lj2I+/dnB4kXj1zVrwt4qt/EF3NDb2N5FEql4p5IyEkUNtPOMA55x6c1LozSu0aRxFOTSTOiooorI2CiiigAooooAKKKKACiiigAooooAKKKKACiiigAooooAKKKKACiiigAooooAjuf+PeT/cP8q8xr065/495P9w/yrzGgBaKKKACuM+Llq03hyK4UZ+zzgt9GGP54rs6p6zYx6npVzYSYxNGVB9D2P51th6nsqsZ9jHEU/a0pQ7ngNewfsxJHJq+tLJGjjyIyNyg/xGvI7qCW1uZLedSssTFHB7EV69+y9/yGda/694//AEI19Jj3/s0mv61PnMAv9oidXpHjPw1pnj9/BOn6IIke5aN7oY+ec5Y5GMkZ4zn9KxPFvw903UPjJYWsMIh0+7tmvLuKMbR8hwQPTcSv5muRg/5OG/7jh/nXrHifWrXR/jBoX2yRIobzTpbfzGOArFwV/MjH41504ujNez3cT0YSVaD9pspEGo6/q+j+KYNB0fwK8mgxMkUk6QEDBxkpjjAz364NPFtp/g/4m2sOn6ZGIfEgIO0hRBJGCWIGOjAjgY70/wAa/wDC0oNYd/DMmm3WnPgxpIiiSPjkHJ5+tcS+q+K4/i14Xs/GslmskLmSLyFAUeYpXk+uQBWVOnzxumtndXd3/TNKlTklqnuraKy/pG38efGUWmxXHhdtLWZ76yDC53gGPLEdMc9PXvXz/XuX7QvhHVL+6/4Si2aA2VnZBZwz4cYY9Bjn71eHwxyTSpFEpeR2Cqo6knpXp5cqaoJx+fqebmLqOu+b5eh6f8HrUx6Nd3bf8tpwq/RR/ia7W4jWa3khbpIhU/iMVT8Oacuk6Ja2AxmJBvPqx5J/OtCvn8TV9pWlNHv4al7OjGDJP2c4Wt/Bt9buCGj1KVCD6gKK9Nrkfhrbx2kWqRow/f3X2jb6bkUH9VP5111LEVPaVHPuOhT9nTUex5D+0/8A8i5pH/X43/oBrwKvp/4y6DpfiDS7C21PxBbaMI5y8bzAESHbjHJFeM+K/hjr+i2Z1GzeDWdOxnz7M7iF9Svp9M17eXV6caKg3Zni5jQqSrOaV0Y/g3wdrPi37WNHWBmtVUsssmzdnoB+VJfeD/F2l3cazaFqMU28CN44y3zZ4wy1i2d1dWVwtxZ3E1vMh+V4nKsD9RXY2HxW8c2dt5C6uswA4aaBHYfjjn8a7qnt1L3LNeZxU/YOPv3T8j0P4l+Lbrwx4T02xJjHiu8sI47q4AHmQoB8xJ9Sc498mvLvh14RuvF2slWcw6fb/vL66Y8IvUjJ/iPP86d4b0HxF8QfEUk8k0sm5t13fzfcjX69M46KK3PiD4q02w0YeB/Bx2aXDxeXSn5rp+/PcZ6nv06Vy04eyXsqfxPd9v66I6Zz9q/a1PhWy7/11ZvWusReJviPfajZDOm6ZZiytH9Vz1/HDfhXS1zfw60htJ8Nxecm24uj50gPUAj5R+X866SvDxcouq1HZafce3hIyVJOW71+88f+JMU1j4vupIZJIhcxq+UYruBGCOOo4rntKsbjU9TttOtFUz3MqxRhjgFicDntXpPxb0prrS4dTiUl7UlZMf3D3/A/zri/h1/yP2g/9f8AF/6FXv4StzYZSW6X5Hg4ujy4lxezf5nSf8Kb8cf8+tl/4FLR/wAKb8cf8+tl/wCBS16v8ZfHOp+C10s6dbWs/wBrMofzgeNu3GMEf3jXnf8AwvLxN/0DNL/J/wDGuelXxtWCnFKx0VaGDpTcJN3PS/hBo3ijRdFm0vxMls0UBUWRVw7BecqT6DjFeG/FzWtR1bxtqEF9IvlWM729vGgwqKG/me5rp/8AheXib/oGaX+T/wCNeba3qE2raxeapcIiS3UzTOqfdBJzgVphMNUjWlUqJa9jPF4inKlGnTb07lOiiivSPNL3h+1a+1yxtFUt5k6Aj2zk/pXvh615f8I9KabU5tWkX91bqUjPq56/kP516hXz2bVVKqorofQ5VScaTk+pwXxjtS+m2N4B/qpWjb6MOP5V5rBPNazJcW8rwzRnckiNhlI7g17n4p00avoN1Y/xumYz6OORXhMytGXR1KsuQwPUEV3ZVUU6PJ2OHNKbjW5+59h6Tq9t9m0ezvLkfbr2zWWMN1lIVS2PfnNR+NPC+l+K9HfT9SiGcEwzAfPC395T/TvXkfxwurix0rwRe2czQ3EFvvjkU8qwSPBr1T4b+KIfFvheDUl2rcr+7uox/BIOv4HqPrXkzoSpwjXg/wDganq060ak5UZr/g6Gf8KvAtv4M0uUSPHcajcN+/nUcbQflVfbv9ay/jz4uOgeG/7Ks5duoaipQFTzHF/E31PQfj6V6Jd3ENray3Vw4jhiQu7HoqgZJr5F8e+IZvFHim81eQkRu22BD/BEOFH9fqa3wVKWKrupU1sY42pHDUVTp6XO9/Zv/wCPjxJ/15L/ADavJT1Net/s4f8AHx4k/wCvJf5tXkh6mvXo/wC8VPl+R5Fb+BT+f5hXtvgK1Np4R0+NhhmjMhH+8Sf615F4d02TVtZtrCMHEj/OR/Cg5J/KveI0WONY0GFUBVHoBXDm9VWjT+Z3ZRSd5VPkOooorwj3AooooAKKKKACiiigAooooAKKKKACiiigAooooA7XwT/yBj/12b+Qq5faLpV9c/abyyimmzEdzZPMbl0/JiT+NU/BP/IGP/XZv5Crepa5o2m3C2+oapaWszLvCSyhTtzjPPbPeqjzX90ifLb3tir/AMIn4e3If7MjwieWF3ttIwwGVzgkBmAJ5GeDTYfCPh2KNEXTEIT7peR2bA24GSScDYuB2xgVugggEHIPQ0U/az7sXsaf8q+4ztP0PS9PE62lr5azrtdTIzKFyTtUEkKvJ4XA5qT+ytP+yWdr9lTybJka2TJxGUGFI+gq7RScpdylCKVkjGj8L6BHAYF0yERlw5XJILBSgPX+6xH40kPhXQIYpY005NssZik3SOxZTt4JJz/Av5VfuNT063trm5nvreOG1bbcO0gCxHAOGPY/MPzFLpuo2OpQtNYXcNzGrbS0bZAPpVc1S17sz5KV7WRi+HvCdvpWq3moSXH2hriIwiPy9qJGXZyNuSOrdgo9uTVmx8J+H7KcT2+ngSgBQ7Su5ACMgHzE8BWYAdga26iluraJZmkuIkWBd8pLAeWuM5b0GAaHVm3uNUacUtNjMsfC+hWN/DfWunrFPAu2IiRtqZUISFzjJUAE4ycCrZ0nTjp11p/2VPst0ZDPHk4cyEl8/XJpNL1jStULjTdQtrsoAziKQMQD0PHY4NXqUpTv7zY4Rp291KxlTeHdFmluZZNPjZ7pGSY5PzqwUEHn0RPypZfD+kSWD2LWrC3a4+1bUmdSsu7duUg5X5ueCOa1KbLJHEoaWRUBYKCxxkk4A+uaOefcfs4dkYk3hDw7MqrLp+/b1JmkzId+/Lndlzu+bLZwaa/gzwy7KzaWmF6L5rhc7SuducbtrEZ64OM4rfop+1n/ADMn2FP+VfcY9x4Z0O4k82SxAkyMukjoxAUJgkEEjaoBHQ4GRVjTdF03TbiWeytvJeTOQJGKqCdxCqThQTzhQOa0KKlzk1a5SpwTukFFFFSWFFFFABRRRQAUUUUAFFFFABRRRQAUUUUAFFFFABRRRQAUUUUAFFFFABRRRQBHc/8AHvJ/uH+VeY16dc/8e8n+4f5V5jQAtFFFABRRRQB578UPDTS51yxjLMB/pKKOSB0f/GuH0TXNX0SSSTSNRuLJ5QFdoWwWA6A17yeRg8ivP/GHgPzpHvtDCqx+Z7YnAJ/2T2+lezgcdHl9lW26HjY7Ay5va0t+v/AOBGp6gNW/tYXkwv8AzfO+0bvn3/3s+tS63rWra3LHNq2oXF7JEpVGmbJUdcCql1b3FpM0N1DJDKvVXUg1FXtqMXZpHiuUldXOk0/x54xsLVbW18RXyQqMKrMH2j0BYEisjVdW1PVrwXmpX9xd3AAAklclgB0A9KpVJbwzXEyw28TyyN0RFJJ/KkqcIvmSSG6k5LlbbNy/8aeK77Sm0u8127ns3Xa8bkHcPQnGT+ddF8L/AA0xlXXL6MhV/wCPVGHU/wB//CneEPALB0vddUADlbUHOf8AfP8ASvRVVVUKoAUDAAHAFeNjcbBRdKj13aPZwWCm5KrW6bJi0UUV4p7JNZ3l3YyNNZOizbCq+YpK59wMZFcTqvxg8caZfyWV5p2kRyxnn9y+COxHz8iuwrJ8S+H9P1618q7QrKv+rmT7yf4j2rqwtWlCVqsbo5cVSqzjelKz/M818eeOtY8ZRWkeqQ2ca2rMyeQjLksADnJPpVPwl4v1/wAL3HmaTfOkROXt5Pmif6r/AFGDT/EHg/WdIZn8g3VsOk0IJGPcdRXPd8d/SvpacaM6fLCzifN1JVoVOad1I9Qk8afD/X/3vibwa1teE/PPYNjce5OCD+eaE1f4N2JE1v4f1W+kHIjnJ2598tivL6ltLa4vJhDawSzyHosaFj+lQ8LBbSaXqy1ipt6xTfojs/F/xI1LWNP/ALH0q0g0PSMY+zWvBcejMMcewqD4ceF21S8TU72LGnwNlQw/1zjt9B3/ACrQ8LfD2VnW618+XGORao3zN/vEdB7Dn6V6NFHHDEkMMaRxoNqIgwFHoBXn4nGU6MHTob9/66noYbB1K01Ur7dv62Q80UUV4Z7YyeKOaF4ZkDxupVlPQg9RXmemeH5tB+KOhR4ZrSTUIjBJ6jd90+4r0+m7UMsMjRozQyLLGWGdrqcg11YbEyoXXRnNicNGtZ9UY37Un3PD/wDvT/ySvEK9m+OjX/iLTtJmtbGSRrMy+eI+eGC4IHXsa8aYMrFWUqw6gjBFe7lsk8PFJ9/zPCzKLWIk2u35CUUUV3nAFXdE0u61jUY7GzTLufmY9EXux9q0/DvhLV9ZdWWE21t3mlUgY9h1NereHNCsdCs/s9mmXbmSVvvOff29q4MXj4UU1HWR34TATrNOWkSfRdNt9J0yGwtR+7iHJ7s3dj7mrtFFfMyk5Nt7n0sYqKSWwV5l8UfDTxTPrdjHmKT/AI+VA+43976HvXptNdVdCjqGVhggjIIrfDYiVCfPExxOHjXhysxJfiR8PdR0nTrXXNCub57OBY1MlurBTtAOOfatnwJ8QPh9Hq8WlaHpUulvfSBC3khEZsHbnB/D8a878XeAZFd7zQhuUnLWxPI/3T/SuBuIZraYxTxSQyqeVdSpBr2aWHw2Ig+ST9L7fI8epiMRh5rnivW36n1N8SvGPhvw7bx6br0Mt2t8jbreNA2UHXcMjg15z/wmPwf/AOhPb/wEX/4qvILq4uLqXzrq4lnkwBvlcs2B0GTUVa0cuhCNnJ38nYyq5jOcrpK3mrnuOnfEn4caTDdDR9AubGS4iMbtFbqu7g4zz714eAWbCgkk8Ad6taXpt/qc4hsbWSdz/dHA+p6CvTvBngqDSXS+1BkuL0cqo5SI+3qfelOdHBJu92/PUIQrY1pWsl5aEnw58Nto9iby8TF7cKMqesaf3fr611tFFfPVqsqs3OW7PoKVKNKChHZBRRRWZoFFFFABRRRQAUUUUAFFFFABRRRQAUUUUAFFFFAHa+Cf+QMf+uzfyFY3jLw9rWp6nqlzp1zJAsulxwIqugW4YPIWibIJUFWxuGMbs9qn8N61ZafpxguPM3+YW+VcjBxWn/wlGl+s/wD37q6dRwd0Z1aSqLlZyF5oXiqSeVrK3u7bLOzf6aAslsVTZbKA3yuMEbsADBO45pP+EY8Q3F2ZHW9htBJH9mgN+Q0MX2nLqxV+T5W7ueDtB4rsP+Eo0v1n/wC/dH/CUaX6z/8AfutvrUuyOf6lC+7MHU9K8QHwZbabHbyzTpdyhwLjLrDuk8sgl1DcbB8zHHXBIxWNb+GvGo0sTefcpqrBY2dr7IEf2MKw+9jmUdcZz81dv/wlGl+s/wD37o/4SjS/Wf8A790o4mSWyHLBwk022cwnh/VP+EM8R2dvptzay3l+J7W3e5R5dgEPO4sVByjYBPpVrVNN8RXkVobF9VhZ5jbXZvJ4lcW77S0i+UcZXbgd/mNbv/CUaX6z/wDfuj/hKNL9Z/8Av3S+sS7D+qxta7/p3OOsfDHiV50jvptTdTexteE3arFNGJGJZdrb/u4GDt44wcZq14f8Oa1b6R4hivbVze3+mpCkjXAfzHWN0Ck7uo+Xn369a6f/AISjS/Wf/v3R/wAJRpfrP/37pvEza2FHBwTTuzkL/wAMeJo5X8ua7vFe3tU84SxrKkaN+9twPlBycMGPXBUkcVT1DSfEVrLp8czaqzzzxw29094P3CGOQGORUbBO7ByAR0+bjnu/+Eo0v1n/AO/dH/CT6X6z/wDfuqWKl2QngoPZs4i40TxneOJJ49TgtwsaGGK7iMpdYFXzBl9oG8MeueQcHpU1z4a1+XUJPNtbu8tlvba5L3F0vmMUmBOza4Ujbk8qhGMc12P/AAlGl+s//fuj/hKNL9Z/+/dL61Lsg+pQ6tm3RWJ/wlGl+s//AH7o/wCEo0v1n/791zHYbdFYn/CUaX6z/wDfuj/hKNL9Z/8Av3QBt0Vif8JRpfrP/wB+6P8AhKNL9Z/+/dAG3RWJ/wAJRpfrP/37o/4SjS/Wf/v3QBt0Vif8JRpfrP8A9+6P+Eo0v1n/AO/dAG3RWJ/wlGl+s/8A37o/4SjS/Wf/AL90AbdFYn/CUaX6z/8Afuj/AISjS/Wf/v3QBt0Vif8ACUaX6z/9+6P+Eo0v1n/790AbdFYn/CUaX6z/APfuj/hKNL9Z/wDv3QBt0Vif8JRpfrP/AN+6P+Eo0v1n/wC/dAG3RWJ/wlGl+s//AH7o/wCEo0v1n/790AbdFYn/AAlGl+s//fuj/hKNL9Z/+/dAG3RWJ/wlGl+s/wD37o/4SjS/Wf8A790AbdFYn/CUaX6z/wDfuj/hKNL9Z/8Av3QBr3P/AB7yf7h/lXmNdrN4m0xonUGbJUgfu64qgBaKKKACiiigChr2s6XoOnHUNXvI7O1DqhkfONx6Diq1r4n8P3UOnTW2rW0sepO0dkVbPnMoyyj3GKx/izHdzaDpsdg8Ud0dZs/KeWMuitv4LKOorzjxFpOtaPrLSW9qdXl0PGqXd3BiCOGeaYSOVj7jy027RzznvXp4XBUq1NNys3f+vva6/I5K1ecJaLT+v0PXGvvDWuJYxPJZ3wv1ka1DLkyBPv44yMd+lcvc2Xw2cs322OLF8bAiOZuLj/nnj1qx4C0q1g8eeJr6B5GhVovsaH7kSTqJpNn+85zXmDWNyPF8ymF/s/8Abx1FW2nBf7WYMH8Oa6cNh4ucoxm0kk/v1/L8bmNaSaTlBPf8D1HS/D/gW5ksVtZDdtfRPNbKZmPmIhAZu3AJA5q9ofiTwLHdXWn6TqGnRz2kcj3EcalWVY/vknHOO/WqHw/0WCw8deLJUaRkguUhtEb7sEcg851T0BdifwFebWU/mTy28epNqEsI1hX08Wew2Kssv70yAfNngYP9/ilHDqu5Rc5NJJ/em+3oumvXZAmqSTjFK/8Awx7lb63pVxZ3d5DfRPBZjNw4ziMbA/P/AAEg/jV23mjuLeO4hcPFKgdGHRlIyD+VeQ6LrulWeieKdBubox6leQbreAxtmQfYU6HGOx/Ku9+HWv6Rrfhy0j0u8Fw9nawxXA2Muxtg45A9DXHicFKlFySdtPua/wAzppV1N2OlooorgOgKoa7rGmaFpzahq95HaWqsqGV84yTgDir9cf8AFiC6ufD+nwWM629y+sWSxTNF5ixt5owxU8ED0rbD041KsYy2bIqScYNotz+PvB1vpttqUniC0W0uWdIZRuIZl+8MAZBGR1qpfeJfh7dX6Wd7daXNdSosqo8BLMrLuBzjuvNeZ/aW0260+fUteOj6quoaguqXbaesqCbbGAFj27QrKqkHFdVothqera54lvLDWkmsntYVaM2Sj7YzWYCuGPKckHAr1pYGlRXNzNaPW/nb+X/h/I4vbSqaNJ/8Nfv/AF5nSTD4fWMUV1NBpUcctut0juhIMTMFV+e2WA/GruoeKvCXh1ZYrrUbLTljmEEiqm0CTYHCnaP7pBryfU5rPxJ4dgtbYXEkVpoNpp1/+6ZTFK1zGDHyPvAAml0S+bQ/EcNx4sby1sddktriZ4i4cJZCNHwAc7gFP41f1Dmi+eUm1fTr0t/XoSqyi/diltqeuXvi7wzZSafHda3ZxnUVDWmXyJVJwGBHABJxk1uV4DdMul2FjMqT2t3c2zG30+6sfNg1G3a6do4AMZjdQwPbAIr31fujI2nHT0rz8bhY0FHle9/w/rz/AEOqhWdS9/IWiiiuA6AooooAxdS8V+HdN1uHRb/V7a21Cbb5cMhILbvu89OfrWbPrHgTWdek0Oa40+61NHZHhMZ3hlBLAtjtg965D4i3ljH4m8UaTOjS3+p6XZQ6dEsJdpJQ8nQgcYJBzxWbYTzTP4o0CDxHjULia/SLSBYjdI5U8ibGecHjNezSwMPZqabTt+i10Wyv+G5wTrty5Wk1/Xn/AF2Oohb4WXFlfahDe2b21gR9qdJnxHk4Bx3BPAI4q5Za58M9O0uLVre80tLV5jAk+wsfMAyV5BIOOa4TWtWi1qC7t9Cgs0totNsoRMmnuk1pIJ4h5Uhb5Ww25tuO1RX8k2m6gkms64NP1mHxBKuoX4sFaJV+yssTpEBjay8dOpPpXV9T51aUpel9dl5f1po73MVOMXeMV62/4P8AXc9Tk8feD45rWF9etlku40kt12tl1ckKRx3INdNXjSa3aReO0uW8ZR20Nzp9jtlOlhhf4eQHA2/u/TjHWvZT1rycZho0OXlvr3/4Zfr8tjuo1XO9/wCvxYUUUVxG5WvL60s5LaO6nWJrqYQwBv45CCQo98A1i6v458JaTcNb6jrltbyq7xlWDEhlxuHA7ZH51H8T4ZW8HXN9boXuNMkj1CJR1JhcOQPqoYfjXmcs/wDZV74e1K913/hH5dR066vJp5LEXG55p1cIVIODtI59sV6eDwdOtHmk31Vl5K/Zv8DlrV5Qdkv6/A9Th8aeFZtaGix63anUDwIDkMTt3Y5GM45xVPUPFXgS9urXT77ULC4nukR4I3jLF1f7pBxxnFcBLHeN4skvrq83+HZvEQysdsocXHkIYpC5GQjHggYwcVY+GOm6rPqP2i21IWdtBpFgbm3e0VzcDZJwGPKfh610PA0acHU5nok9+r+X4W+Zl7ec3y26/wBdToru3+Ga3Gnxy3ltDJqQDWiidh5oJwCPQE8DOOauT6b4A0ae8W8+zrLYQpcXKzOzmKNjhWI9Ca4nwlfaVpNiLbXtKlv5dUsrBbC38gsZwpIKqcYG1/mOSPWr3h651FvioniSbSJBpmrX1xpyXryAiSMALEuzqAGhbk8HdWk6E1zLnlZLvv1svldddV6pZR9no+RXflsd34e8U+EtQhSPRdTsniYuFESlFyihn7DopBNLZ+NfCl5YTX9trtnJbQSpDLIGOEZzhc8dCeh6V5jd2N1deAfDFrZW7vcSaZqQ2IuGfjlfqQCKPFraP4wuM6HFIulm2sbC7dIGiCu10u1Og+ZFzn0rP+zqLlu7XeumlnbXTr08zX6zNLZf0r/gep6v4t8N6RFNJqWr29ssFx9mk35+WXaG24A/ukH6GtmCWKeCOeGRZIpFDI6nIZTyCDXgUU9xb2l7da5eXGk6naazcQDUDaieAutrEhWRCOVlC8Ed69o8FSSS+ENIklsUsHa0jLWyLtWLj7oHYe1cuMwUaEFJO/5fL+vu0vtRrupJpo2KKKK846QooooAKKKKACiiigAooooAKKKKACiiigAooooAKKKMGgAoowaMGgAoowaMGgAoowaMGgAoowaMGgAoowaMGgAoowaMGgAoowaMGgAoowaMGgAoowaMGgAoowaMGgAoowaMGgAoowaMGgAoowaMGgAoowaMGgAoowaMGgAoowaMGgAoowaMGgAoowaMGgAoowaMGgAoowaMGgAooooAKKKKACiiigBKKWigBKMD0H5UtFACUYHoPypaKAEwP7o/KjjsAPoKWigAooooAKSlooATA9AfwoH5UtFACBVGcKBk5PHWjA9B+VLRQAhAJBIBI6cdKWiigAooooAKKKKAADnoM+uK4FfiEXtPEs8Wmx79IvI4YAzkfaImk8vzM44+YOOPSu5u/P8Ask32Xb5/lt5W44G/HGT6ZxXlsHww1az037Pb62biS50wwXAuXykU6yLMhjwuSnmb855w2a78HHDtP2z7W+/X8NDnruorci7/APAN/wAQ+LtYtfEE+h6LpNjc3X22G2i+0TmNX3wGUsxAOCMYqjJ4+1m6tHbTNCsmu7fT5bu7hubgqI2ilaOVAwHONuR65pkvhvxtJeL4i8vQjrR1JLprYzSC3WNIDEBu27iTnPQVPpPgnVbRbx5ri0knvdIureZlZgPtM0rSHAx9wbsZ68dK6lHCRir2bVur369djG9Zt7/1sdX4RvNS1Lw/a3+rWVpaXFwgkEdvIZFCEAryQOcHkVr1T0O1kstFsbOYqZLe2jicqcjKqAcflVyvJqNObtsdkU0lcKKKKgox/GepXek+Grq/sVha5QosYmBKZZ1XnHOOa5+28e2unz/2X4n8iLUYrt7eaS2H7kAFdsnzHcAd6jHJzntXUeItKh1vRrjS55poEmC/vISA6EMGBGeOoFc+fh9pJmt7mS7vJ7qNpHnmnZXa7LkE+Z8vTIH3cccV3YeWG9narvd7b7aHPUVXmvAbB8RNFmZE+w6ohdhw9uBhDH5nmHnhNnzZqO1+Jvhi4e1RWnR53KMrKuYem0tg9G3LjGevOMGqfgrwHPa/aZtfcs5zDFEtyZR5Xk+UQWKg4x0HYAZJq0vwz0dYrdVv78SQo8ZlAjDOh6Kfl4xgcjBPOTzXRKOAjJxbfyM08Q1cytG8falLqU7ap9hhtLS2FxLDHZzNMV8gSEq/3AecYJzxW2fiJoqqN1jqisFkaRPs+TFsYLhsHglmUD1LCp7jwTbyzX2zWtVhtL6LyrizjdPKb90I8/dznAHfqKc/gfSXN8Wnu83iOrEOAULOr7l46hkUipnPBSadvuHGNdLcyLj4hAarAIbUpY7VNws0ZE8RAn8xSM43Aw4/GrSfEnQBFK0lnqNuVBKrLAqeY+UGwc43YkjPOBhuvWpf+Fe6QVzJeX8spUiSV3UtIzCXc546nzm/IUt/8PdGvIyslxdhtzOjAqdjkRDdgjBx5K8Hjk0OWBbSs7AliEilqnxM0iPTbifT7C8vHW2M0RMQEbvsDhCc9dpJ/A13NvIZbeOVkaMugYq3Vcjoa5Sb4f6PLaPbvdXpDqQW3KDkw+Vnp6c/Wurto2ht4oWleUogUu+NzYHU471zYh4flSo/M1pe0u+ckooorkNgooooAKKKKACiiigAooooAKKKKACiiigAooooA8k+P3xB1DwyLbQ9Dm8i+uYzLNcAZaKPOAFz0JwefavEv+E88af9DPqn/f8ANd98d9Jn1741aVolrJHHPf29tbxvITsVndgCcZOOapW3wL8WT/Ee68DreaYt3bWS3r3TNJ5BjYgDB27s5OOnY19Xgo4alh489rtX1PlsbLE1a8uS9k7aHHf8J540/wChn1T/AL/mj/hPPGn/AEM+qf8Af81lTaPqkd+tj/Z12875MSLA5aVQT8yjGWXg8itz4c+CLzxtd6lDbapp2mR6baG7uZ792SNIwQCSVBxjNehKFCMeZpW9Dz4zxEpcqbv6kH/CeeNP+hn1T/v+aP8AhPPGn/Qz6p/3/NO8SeEZNN1W307R9Y03xTLNEZM6Iz3ATBxgjaDnv0rDn03UbdJZJ9Pu4kikEUrPCyhHxnYxI4bHY80Rp0JK6ivuCU68XZt/ebX/AAnnjT/oZ9U/7/mj/hPPGn/Qz6p/3/NZUWi6zLeSWcWkahJcxLukhW2cug9SoGQPrTbLSdVvkaSz0y+uERirvFbu4UgZIJA4wOafsqP8q/AXta/d/ia//CeeNP8AoZ9U/wC/5o/4Tzxp/wBDPqn/AH/Na178LvEkMWuXFoYNQtNFtori5uLdZCreYAQiAqCWAOTxgAZzXH3Gnahb2sN3cWF3Dbz/AOplkhZUk/3WIwfwqYRw8/hS+4qcsRD4mza/4Tzxp/0M+qf9/wA0f8J540/6GfVP+/5rH1DS9T09I31DTb2zWUZjaeBow49twGap1ao0ntFfciHWrLeT+86T/hPPGn/Qz6p/3/NH/CeeNP8AoZ9U/wC/5rm6KfsKX8q+4X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PVPhZ8VPEFj4ltbLXNRm1DTbuVYpPPO5oixwGU9euMj0r6YPWvh3SP+QtZf9fEf/oQr7iPWvnM6oQpzjKKtc+iyWtOpCSk72CiiivEPaCiiigAooqpqeo2OmweffXUVunYueT9B1NNJt2Qm0ldluiuG1H4kabExWxsp7kj+JyEX/Gs0/Ey6zxpMGP+up/wrsjl+Ikr8pxyzDDxduY9LorgrD4lWbkLfadND/tRMHH5HBrrdH1nTNWj36fdxzEdUzhl+oPNZVcLWpazibUsVSq/BI0KKKK5zcKKKKACiikZgqlmIVQMkk4AoAWiuQ13x9pNgzQ2atfzDuhwgP8Avd/wrlbv4ia5K5+zxWluvYBCx/Mmu2ll9eor2t6nFVzChTdr39D1mivII/iB4jVstLbOPQwj+lbelfEpSypqmn7R3kgOf/HT/jVzyzERV7X9CIZnQk7XseiUVT0rU7HVLYXFhcpOnfB5U+hHUVcrgacXZnepKSugooopDCiiigAoopCQASSAB1JoAWisq78R6FasVn1W1Vh1Afcf0qCLxd4bkbaurQA/7WR/MVqqFVq6i/uMnXpp2cl95uUVBaXdreR+ZaXMM6+sbhv5VPWbTWjNE09UFFFFIYUUUUAFFFFABRVK+1bS7E4vNQtoG/utIM/lWd/wmHhrdt/taHP0bH8q0jRqSV4xb+RnKtTi7Skl8zeoqjY6tpd8dtnqFtM391ZBn8qvVEouLs0WpKSumFFFFIYUUUUAFFFFABRRRQAUUUUAFFFFABRRRQAUUUUAFFFFAHhPxJuray/aT8LXl5PHb20L2UkssjBVRRKxJJPQAV6XbfEnwims2Gpf21YC/udel066m+0pgWUcs8kbk54T50Aboa8P/ad/5KTH/wBg6H/0J68u49q+roYKOIw9NyfQ+Wr42VDEVFFdT6G8P+IbJPg3eeNJJG/trw8l5oVhJ/fFy4MbBvVFaTFcZ+z54is/DR8Y31xd2ENwdAlW0jvNpSeXcCE2n7+cfd71wF94j1y+0K00G71W5m0uzYtb2jP+7jPPIHryevrWXxXZHBrklGXV/h/X5nJLGPnjKK2X4ns3w58VQeJdf1vV9f1HTtH1CPTEhs7S1uf7Jtrz95krJInPGc4BBP4V3V74o8Fav8Vtb0fWda05vD2pWWn34uY7gNF9qtdpK7ifvMoZeeTxmvl/ijj2qZ4GMpNp20+7b/IcMdKMUmr6/fv/AJnvOgeMv+Em0fxFLY+J7Pw54hvfE8WpSzXN19m86yHCxiTvsxnZ3p/xB8caNN4P8ZP4S1hLI6h4qikjjgl8qSaEQASSBRg7GcE/jXgfFHFP6jDm5v66f5C+vT5bW/rX/M+nfEPizRL29+IVjaeJ7HbeaZpbWo+3BI5vLVfPRGzjdtG0jqelR/E3xr4dl0u8uNJ1PRp7e+1DTptNjm1F5/I8rad32cJ/o6qAVYZ57V8zce1HFRHLoJp32/4H+RpLMZtNW3/4P+Z7r8e9W0XWvCAvjrsKavJqXmHTLDWjf2cwK/NOqkZh9NvHpivCqOPajNdVCiqMOVM5MRWdafM0FFGaM1sYhRRmjNABRRmjNABRRmjNABRRmjNABRRmjNABRRmjNABRRmjNABRRmjNABRRmjNABRRmjNABRRmjNABRRmjNABRRmjNABRRmjNAFrSf8AkLWf/XxH/wChCvuI9a+HdIP/ABNrP/r4j/8AQhX3EetfOZ9vT+f6H0WRfDP5BRRRXz574UUVkeLdaj0PRpbxsNKfkhQ/xOen4DrVQg5yUY7smc1CLlLZGd438WQ6FH9ltws1+65CnpGPVv8ACvJtRvrvUbprq9uHnlb+Jj09h6Corq4murmS4uJDJLIxZ2PUmo6+pwuEhh46b9z5fFYueIlrt2NPw5oOr+ItQ+w6PZSXU2MtjhUHqxPAFegQfA7xQ8AeXUNNikI/1e5mx7ZAr1L4KaDDofgOycRqLm+QXM745JblR+Ax+tdtXmYnNKim409kelhsspuClU3Z8k+MPA3iPwqBJqlkPsxbatzC2+Mn3PUfjXPW081tOs9vK8UqHKuhwRX2bq+n2uq6ZcadexLLb3EZjdSOxr451mxk0zWLzTpOXtp3iJ9dpIzXdgcY8TFxktUcWOwiw0k4vRnpPgXxoupOmnaoypeHiOXosvsfRv5121fOysysGUlWByCOoNeyfD7XzrekbLhgby2wsv8AtDs3+e9efmOCVP8AeU9up35fjXU/d1N+h0tFFFeSesR3M8NtbyXFxIscUalndjwBXkPjTxdda1M9tas8Gng8IDgye7f4Vq/FfXmluhods+IosNcEH7zdl/D+dcNbwyXFxFbwruklcIg9STgV7+XYNRiqs1r0PBzHGOUnSht1I6K9/uNJ+HHw50ixtfEVil9qFwm52aHzXYj7xAPCrngVS/4TT4O/9C5/5Tl/xroWOctYU213Od4JR0nNJ9jw2ivcv+E0+Dv/AELn/lOX/GrOmeIPg/rV/DpSaFDC9ywjRpbIIu48AbgeKbxk0rukxLBwbsqiPD9K1G80u8W7sZ2ilX06MPQjuK9i8HeI7fxBYlgBFdRgedFnp7j2rgPix4VTwl4sksbYubKZBNbFjkhScFSe+CP5Vz+g6pcaPqkN/bn5kPzL2de6mpxOHhi6SnHfoVhsRPCVHCW3U98oqDT7qG+sYby3bdFMgdT7Gp6+aaadmfSJpq6CiisLxpr8eg6SZlw11LlIEPr6n2FVTpyqSUY7smpONOLlLZEfi7xVZaBF5ZH2i8YZSFT092PYV5ZrniLVtYkJu7phHniGM7UH4d/xrOuZ57q5e4uJGlmkbczHkk16L8PvhLrGv+Xfaxv0zTjhgGX99KPZT90e5/KvoqWHoYOHNN69/wDI+eq4ivjJ8sFp2/zOC0PSNS1rUEsNJs5bq4f+FB0HqT0A9zWn408H634SuYYdWgUJMoaOaM7o2Pdc+o9K+lre38KfD7w+zL9m020UfNIx+eVvc9WavO7z4qeF/FGpTaBrmklNBuPkS6lPzo/ZyP4R7jkVnDHVas+aEPdX3/15Gk8DSpQ5Zz95/d/XmeJWtxcWswmtZpIZAchkYg13nhT4gSK6Wuu/Oh4Fyo5H+8O/1FZnxH8D33hG+VwxutLnObW7XkEHkK2Oh/nXI12TpUcVC718zkhVrYWdlp5H0RFIksayRurowyrKcgj1p1eV/DXxM1jdppF7Jm0mbETMf9U57fQ16pXzeKw0sPPlZ9HhsRHEQ5kFFFQX11BZWct3cuEhiUs7e1c6TbsjdtJXZDrOqWWkWLXl9MI4xwB/Ex9AO5ryzxJ431XVGaK1drG1PASM/Ow/2m/oKy/FOuXOvam11MSsS5EMWeEX/H1rQ8EeB9e8W3AGn2/lWoOJLuUERr9P7x9hX0GGwVLDw9pW3/I8DE42piJ+zpbfmc2qyTTBVV5JXOAACzMf611Wq/DvxXpnhpdevNPKW+cyRA5liX+8y9h/LvXvngf4f+HfBtt9qAS4vVXMl7cYyo77eyD/ADmub8YfGfRbC/Wx0mz/ALWiD7bmXdiMr3Cf3j+lH1+pVny0I3S/r5B9Qp0oc1eVmz57UlWDKSCOhFdT4b8barpbLFdO19a9Ckh+dR/st/jXSePPBOn6jpH/AAmfgb/SNLly1zaIPmt2/iwPQd17duK8yrsXssVDVf5o437XDT0f+TPfNF1Sy1ixW8sZQ6Hhh/Eh9COxq9XhXhfXLrQdTW6gJaM8TRZ4df8AH0r26wuoL6zivLZw8MqhkPtXz+Nwbw8tNme/gsWsRHXdE9FFFcR2hRRRQAUUUUAFFFFABRRRQAUUUUAFFFFABRRRQBr6P4N8K6/aG+1rQNPv7oMYxLPCGbaOgz6cmrn/AArL4ff9Cfo//gMK0vBP/IGP/XZv5CtyrVSa0TIdOD3RyP8AwrL4ff8AQn6P/wCAwo/4Vl8Pv+hP0f8A8BhXXUU/az/mYeyh2RyP/Csvh9/0J+j/APgMKP8AhWXw+/6E/R//AAGFddRR7Wf8zD2UOyOR/wCFZfD7/oT9H/8AAYUf8Ky+H3/Qn6P/AOAwrrqKPaz/AJmHsodkcj/wrL4ff9Cfo/8A4DCj/hWXw+/6E/R//AYV11FHtZ/zMPZQ7I5H/hWXw+/6E/R//AYUf8Ky+H3/AEJ+j/8AgMK66ij2s/5mHsodkcj/AMKy+H3/AEJ+j/8AgMKP+FZfD7/oT9H/APAYV11FHtZ/zMPZQ7I5H/hWXw+/6E/R/wDwGFH/AArL4ff9Cfo//gMK66ij2s/5mHsodkcj/wAKy+H3/Qn6P/4DCj/hWXw+/wChP0f/AMBhXXUUe1n/ADMPZQ7I5H/hWXw+/wChP0f/AMBhR/wrL4ff9Cfo/wD4DCuuoo9rP+Zh7KHZHI/8Ky+H3/Qn6P8A+Awo/wCFZfD7/oT9H/8AAYV11FHtZ/zMPZQ7I5H/AIVl8Pv+hP0f/wABhR/wrL4ff9Cfo/8A4DCuuoo9rP8AmYeyh2RyP/Csvh9/0J+j/wDgMKP+FZfD7/oT9H/8BhXXUUe1n/Mw9lDsjkf+FZfD7/oT9H/8BhR/wrL4ff8AQn6P/wCAwrrqKPaz/mYeyh2RyP8AwrL4ff8AQn6P/wCAwo/4Vl8Pv+hP0f8A8BhXXUUe1n/Mw9lDsjkf+FZfD7/oT9H/APAYUf8ACsvh9/0J+j/+AwrrqKPaz/mYeyh2RyP/AArL4ff9Cfo//gMKP+FZfD7/AKE/R/8AwGFddRR7Wf8AMw9lDsjkf+FZfD7/AKE/R/8AwGFH/Csvh9/0J+j/APgMK66ij2s/5mHsodkcj/wrL4ff9Cfo/wD4DCj/AIVl8Pv+hP0f/wABhXXUUe1n/Mw9lDsjkf8AhWXw+/6E/R//AAGFH/Csvh9/0J+j/wDgMK66ij2s/wCZh7KHZHI/8Ky+H3/Qn6P/AOAwo/4Vl8Pv+hP0f/wGFddRR7Wf8zD2UOyOPk+GvgGONpI/COkK6AspFuMgjoa56vTbn/j3k/3D/KvMamUpS3Y4xjHZC0UUVJQV5N8WNSa619bFWPlWiAEdt55J/LAr1kda8C16drnW764Y5L3Dn/x416uU01Kq5PoeXm1RxpKPcpUjfdP0paD0r6I+ePsjwnj/AIRbSduMfYocY/3BWnXHfBrWY9a+H2muGBmtk+zTLnkMnA/MYP412NfGVouNSUX3PsaMlKnGS7BXyR8UNv8AwsXX9uMfbX6V9W6xf2+l6VdalduEgtomkcn0AzXxxq17JqWq3eoTf6y5meVvqxzXq5PB80pdDy83muWMepVrf8Aam2meJ7ZixEU58mUezdD+BxWBSqxRg68FSCPqK9qpBVIOL6ni05unNSXQ+iar6jcrZWFxeSfdhjaQ/gKdZS+fZwTdfMjVvzGawviTM0Pg292nBfYn4FhXyNKnz1FB9WfW1anLTc+yPHbqeS6upbmZi0krl2J9Sc13PwH0P+2PH9vcSITBpym5c443DhB+fP4VxWl2U2pana6fbAGa5lWJM9MscV9OaHpvhH4YaCour2K1a4IWa5mPzzuB2A7DJ4HSvosdXVOn7OO72PnsDQdSp7ST0W54b8aNb/tv4g37o+6C0ItYvTCfe/8AHs1xlfVFj4I+HurWqalZ6NYXcNxl1mQkh8nk5z61P/wrfwP/ANC3Z/kf8a5qeZ0qUVDleh01Mtq1JOfMtT5Qp0UjxSpLGxV0YMpHYg5Br6t/4Vv4H/6Fuz/I/wCNH/Ct/A//AELdn+R/xq/7Xpfysj+yav8AMjz/AOLsaeLPhVo3jC3UNNbqpmwOQrYVx+DgV4hX1Xpl14BZZ/A9hcWBVt6SWKOcEn7wB9fYGvCvjB4Ni8H+Io4rJnbT7tDJBvOWTBwyk98cfnRl9dJui011V+wsfQbSqpp9Hbubfwg1BptKudOkbJtnDp/ut/8AXH613NeTfCOYx+J5Ic8S27foQa9ZrzMypqGIduup6eXTc8Or9NArxTx7qzat4jndWzBATDCO2B1P4nNeva9dfY9EvboHBigdgffHFeBZJ5PJPWuvKKSblUfocmb1WlGmvU9G+B/h/TdfvtQE14bXVbVY5tPcYO1gTltp4YDAyPQ17jomuXtyZ9E1OOKw1+KIlAQTDOO0sf8AeXPVeo6e9eA/D3wnql5pz+LLSa5WKynMf+hn/SIyFz5ijowGRlepGa9a0XW7TxVBb6J4ikS21dR52nahbNtW4x0lhbs395D7ginj488273S/D/gdwwEuSCVrN/j/AMHseQeM9L8dax43fStYhur/AFPP7pEH7rZ/eTsF9/zrvvhb8MY7e+h1LVraO7ETEkzofLLDtGh+9g/xNxxwD1r0jRNUuYb9dH8QJGmpbSILlVxHeIO6+jeqfiMiuhrCtj6nJ7NKy8jejgKfP7Ru/qVNW02x1XTZdN1C2jntZV2vGw4x/Svmn4p/D298IXhurffc6PK37qbGTEf7j/0PevqGsrxVeaPZ6NN/bnlNaSjy2hddxlz/AAqvVj7CsMHip0J+7qn0NsZhYV4e9o11PjmvbfAuqtq/hy3nkbM8f7qX3Yd/xGK8i8SJZR69ex6dBNb2iykRRSuGdB6Ejiux+DV0RcahYk8Miyge4OD/ADFexmVNVKHP1Wp5GW1HTr8nfQ9Jrzz4v6syrb6NE2Aw86bHp/CP5n8q9DrxDxzdG88WahJuJCy+Wv0Xj+lebldJTrcz6HpZnVcKPKuongaz03UPF+mWWsOEsZpwkxL7Rgg4Ge2TgV9HaTcT+DXg0bVH83RGIjsNQ2geT6RTY6ez9D35r508D+GbzxZrR0uykhjkELTEykgELjjj1JAr2Pwz4jfRLeTQvE0c1zooxbytdqHmsCeBHP8A3oz/AAyDjH6d2YR53ZO/l+q8zgy+XIrtW8/0fkYf7Qi+MhfIskzy6BMwWBLZSBu/uyY5J9OxrE8F/C7VL65jbVrSWIlQ4t2yoVT0MjdvZF+Y99vWvY7d5PC4RJ5Df+GnIMFwx8xrLPQMf4o/Ruq9+Oa65GV0DowZWGQQcgiuL69OlSUIJev9de52/UYVarnNv0/roVdI0600vTYbCzt4YIY1ChIk2rnucV478YvhZxN4g8MW/PL3Vkg6+roP5r+Ve202aSOGJ5ZpFjjQFmZjgKB1JNclDE1KM+eL/wCCdlfDwrQ5JL/gHxN3969G+EGrMRcaNK2Qo86HPb+8P5H86rfGuTw7ceJUvNAtZIhMGaeUYWKds/eRev48A9R61zfgi6Nn4r0+bOA0ojb6Nx/Wvoa8frGGbtbS589Ql9XxKV762PcaKKK+WPqAooooAKKKKACiiigAooooAKKKKACiiigAoqO3Mht4zKMSFBuHvjmpKAO18E/8gY/9dm/kK3Kw/BP/ACBj/wBdm/kK3KAMPXfF3hrQ9St9N1bWLWzurnHlxyE9CcAk9FBPAJwCasTeItEh1C+0+XUoFutPthdXcWTuihOcOfbg1y+vaF4mh8Xajf6NYaLqNprEdrHOdQcj7L5JOTsCnzFIOQMjDc1z2o/D/wAWy6rqHiCPUraS81JryGexbascdvLGUTEoXcxXZEcHgfNigDtJPiH4Kjt7W4fxDaCK6s3voG+Y74FOGkHHQVZ0Txp4X1p4I9M1iC4knmaGNAGVi6pvK4IBHy889RXjSfBjxVFb3CLPYuVtJbO0HnkeVE8QO3O3/nq0h+mK7u88Calot7puveH5JNb1a3u2nu/7UvNj3AaAwgB1TC7RjA2880AdRP448J262DTa5aoNQdo7UknEhV9h7cDd8uTgZrYGo2J1dtJFwn25YBcGHncIyxUN9MgivKL34f8AiyDSfDcWlixi1SyV/Ov47x4/JMk/mvGyFCs8XP3Tg5UEEV1eu2Hii0+IieINF0qx1G2l0xLKUTXpgaMiUuWA2Nng+1AGtF408LSGdY9atibe2kupRzlYY3KO/ToGUg/SpYvFnh2WWCKPVoHkuLo2kSLks8oUMVAxnhSCT0GeteTah8JvEtxY380EtlBqYsZobKTziVJluJmeN+PuNHIB7MB6Vt+F/h74g0HxgniiCaCW4kvmiuLaSfMYsnjQFo/l+WQOmf8AaHGaAPQtB8T6Brt5eWekapb3k9k224SMnKHJGeeoyCMjI4rXrz34ZeGPEWgeItWlvEtbLR5lPkWUN206CUyMxkj3KDEhB/1eSMkkYr0KgAooooAKKKKACiiigAooooAKKKKACiiigAooooAKKKKACiiigAooooAKKKKACiiigAooooAKKKKACiiigCO5/wCPeT/cP8q8xr065/495P8AcP8AKvMaAFooooAK+e75Sl9cK3USuD/30a+hK8N8a2ZsfFN/Dj5TKZF+jc/1r2MnkueUTyM3i+SMjHoqzpdjdanqNvp9nGZbi4kEcajuTX0L4E+D+iaMI7vWtuq3wwdrj9yh9l/i/H8q9XE4unh17255WHwtTEP3djy34aa74g8E/wDE+bTbuTw/cyLDckrhWPZlz3HPPQ9K91sfiL4Lu7H7YviCziQDLJK2x19tp5z9K3NZ0mw1bRp9JvbdXtJo/LZAMYHbHoR2r5n8TfDbxFpfiuPRLS0kvUuWP2S4Vfldf9o9FI715UXQx0m5+7L80erJV8FFKHvL8mdX8UPGN/47jn0PwhZXV3ptqvn3csaHMoB4wOu0H8T6cV5AysrFWUqwOCCMEGvrL4beD7TwdoC2cZWW7lw91Pj77eg/2R2qt44+HPh3xUrTTW/2O/I4urcAMT/tDo348+9XQzCjRfs4r3e5FfAVqy9pJ+92PlWg9DXQePfCeoeD9a/s6+ZJVdPMhmQHbIv9CO4rH022a91G2tE+9NKqD8TXsxqRlHnT0PHlCUZcrWp7toilNGsUbqtvGD/3yKw/igpbwdcEfwyRn/x6umRRGixr0UBR+FZ3imzOoeHb+0Vcs8J2j/aHI/lXyVGaVaMn3Pq60G6MorseTfDz/kfNC/6/4v8A0KvYf2gvCWva9LpmoaPbSXqW6PFJBGRuUkghgD19D9BXjvw9O3x3oRbjF9FnPb5q+vUZXGVYMPY5r1swrSo14Tj2PJy+jGtQnCXc4r4LeH9T8OeCY7PVgUuJJnm8knPlBsYX68Z/Gu2pGdVOGZQfc0nmR/8APRPzrxqk3Um5vqe1TgqcFBdB1MnQyQSRqxQspUMO2R1pfMj/AOeifnR5kf8Az0X86jUs+c/Cnw18X2vxBtPtFlJFb2t4Jnvdw2MqtnIOckn0962v2ov+P7Qv+ucv81r3Q14T+0+6PfaHsZW/dy9DnutethsVPEYqDl0v+R5GJw0MPhpqPW35nDfChC3i5WHRLeQn8cCvXq82+DdkTcX2oMPlVVhX6nk/0r0msM0kpYh+RvlkeXDrzMLx8WHg7Utv/PL9MivEq968R232zQL+1AyZLdwB744rwUdK9DKH+7kvM4M3X7yL8j0r4Pa14k8OuJobVp9JvCWW3cbTcsvDeSehkA/hz82OK9G1nQtL8QaU2ueG1+12c7+bcWcTbJElHWWI/wDLOde44DdD61ynwh8VaDqnh2LwH4jhSL5iLSYnAYliRhv4XBPBroLmy13whr4ubWRZZbhgqyOdkOpDskvaO4x0fo/fmscRf2z05Zfg1/X3flrh7exWt4/in/X3/na0PX4b+2g8PeLpBcRTtjTtWAMfmuvRW7xTqe3r+vXabf3em3cek65J5hc7bS+xhbj0V+yyfo3b0rnLqy0vxhpl1qOk26tM58vU9LuP3Zd17MOscq/wuPxyKxZPEFzo/hu90vWd+oaW0UkNle3CfvbaYL8sFyP4WBxh+/HPeuWVNVNIrXt/l/WvTy6lUdPWT07/AOf9afn3HizxZaaLm1gUXeoEZEKtgJ7uew9up9O9ebXsl3qN6NQ1a5klmkUmJVA3FO/lqflSMd3b5fUvUVq0EdklykiSK33rqQeYjPjJCD/lvJ687F/iLYqGVZLpbiWVhDagh7iS4k3Ans0z4+dv7qKMf3V/irelRjT2MKtaVTc8u8T30eoa3cXEVrBax52KkLlwQONxY/eJ6k963/hFn/hJpfT7M2fzFcrqQtV1CcWUrzW3mHy5HTazD1I7V23wbtS1/f3hHCRrGPqTn+lenjGo4aXoedg05YmPqemDrXgGsknWL0t1+0SZ/wC+jXv9eG+NLY2nirUYcYBmLj6Nz/WvNydrnkvI9HN0+SL8yx4Dm1yx1xdU0Nmia0Aa4mKFoo4ycEyY/h9fzr3qGWw8bQn5Y9L8TWkWGRwHSSNux7TQP+nsa8e+D3jK18I61OuoW/m2F8qxzsBkx4Jw2O45ORXqHiHw3Db28GveG7iR9MH7+CS0+eWxJ5LxD+OI/wAUX1I9K3x2tVXVuz/T+v8Ah8MFpSdnfuv1/r/hoND1S+8HzT2N1ZzSaNH/AMfdgx8yTT1PHmRH/lrbn816GuusZF0S2jvtJk+3+Gpx5gWI7zaA/wASf3o/Veq9uOKytL1O38ULBpurPHYeIIY/Osry3IMdwmP9ZCTwyn+KM/Q1l2bav4N1SY2dnvgOZb3SY+Ude9xaZ7d2j7fka4ZR5201735/13+/z7YS5Emn7v5f12+7y9B1XXtL03TE1C4ukaGUZh8s7mm4yNoHX+VeZeI9a1DxEztdstnpsLA+Szfu1PYyEffY9lAPsD96s6O807VdTv77T2S4hM7vBFE+xYouDudjxCmck55Jzhc8015Z7qeKKz3SSDKxSRIV2+ogQ8p7yN85HOVHNaUsOqbv1/Izq4h1Fbp+ZxPxMu4ftEGmx2gV4x5jzysPObOflKAnyx32nLdCxzXL6Rn+1bPHXz0/9CFbHj6Owi1dEtLqOaYJidYhmOM9gG/jPXJHHuetU/B1qbzxRp0OMjz1ZvovJ/lXsxtGhfyPHleVa3me6HqaKKK+RPrQooooAKKKKACiiigAooooAKKKKACiiigAooooA7XwT/yBj/12b+QrcrD8E/8AIGP/AF2b+QrcoAqz2fmymT7VdJn+FJMAfhTP7P8A+n69/wC/tXa4a+8ZPb/EyDRPtNsNP3JZyxkfvTcyIZFYH+6AFXHq9XCnKd7dCJzULX6nWf2f/wBP17/39o/s/wD6fr3/AL+05L+znurixhu4/tUKgyID80YPQkVy/hrVNa/s7WtcuLqXVNLhVjpyNCkctwIwd8gKgDax4XjoM9xQqbabB1EmkdN/Z/8A0/Xv/f2j+z/+n69/7+1xrfFDTXZktNOubh/N8uIA8OGKCN+ATtYscEA/cPBqNPiBew3V5eXejTx6ZFFbhlchJYZJDIuNpGWUsq88cEHHXGn1ap2M/rNPudt/Z/8A0/Xv/f2j+z/+n69/7+1xt58SPsemPc3OiNHcpAlz9mN0rFoXjLgrtBJbgggDAxknHNLd/EqCBUuF0a5ks5zKlrKsgLSyIyIVKAZALOADzwCcdMn1ap2H9Yp9zsf7P/6fr3/v7R/Z/wD0/Xv/AH9rAu/F3l+GYNYm0+8tmN4Ld4SuCSCeRvAJU44OAfpWVcfEK6l0u4S00Rk1T7G11HC9wpVYvIEoctjGfmA2+vfHNJUJvoDrwXU7T+z/APp+vf8Av7R/Z/8A0/Xv/f2uKsPiOX06W5bRbu4itbdpJ7hAVQmNVMp5G0dW2jcSduOOK7Lw3qf9s6HaaqsDQR3UYliRmDHYeVJx0JGDjtnFTOlOCvJFQqwm7RY/+z/+n69/7+0f2f8A9P17/wB/au0VmaFL+z/+n69/7+0f2f8A9P17/wB/au0UAUv7P/6fr3/v7R/Z/wD0/Xv/AH9q7RQBS/s//p+vf+/tH9n/APT9e/8Af2rtFAFL+z/+n69/7+0f2f8A9P17/wB/au0UAUv7P/6fr3/v7R/Z/wD0/Xv/AH9q7RQBS/s//p+vf+/tH9n/APT9e/8Af2rtFAFL+z/+n69/7+0f2f8A9P17/wB/au0UAUv7P/6fr3/v7R/Z/wD0/Xv/AH9q7RQBS/s//p+vf+/tH9n/APT9e/8Af2rtFAFL+z/+n69/7+0f2f8A9P17/wB/au0UAUv7P/6fr3/v7R/Z/wD0/Xv/AH9q7RQBS/s//p+vf+/tH9n/APT9e/8Af2rtFAFL+z/+n69/7/VdUYAGScdzRRQBHc/8e8n+4f5V5jXp1z/x7yf7h/lXmNAC0UUUAFef/F3R2kgg1mFSTEPKnx/dJ+U/nx+NegVHcwxXNvJbzoJIpFKup6EGt8PWdGopowxFFVqbgzhv2cdMS98czX0i5Fhal1/32O0fpur6Or5cuJ/Enw51K4/sW68q1vMbZjErbgM4U5HBGT9aT/ha/jr/AKDC/wDgOn+FericJPFz9rTat0PLw2LhhIeymnfqfUlFfLf/AAtfx1/0GF/8B0/wo/4Wv46/6DC/+A6f4Vz/ANk1u6/r5G/9rUez/r5n1JRXy3/wtfx1/wBBhf8AwHT/AAo/4Wv46/6DC/8AgOn+FH9k1u6/r5B/a1Hs/wCvmen/ALSumx3Hg+01PH72zuguf9lwQf1C15j8JtHa41OTVpV/dWw2x57uR/Qfzpy+JvGvjpDoN1fie0kZWnJhUBADnJIH6d69F0jT7bS9OhsbVdsUS4Hqx7k+5rStUlhcP7Bv3n+RFGEcViPbpe6vzLdFFFeOeueK+PdHbR/EMoRStvOTLCR0wTyPwNexfsyzI/hXUovO3SpebmUnJAKDB/Q/lWf4s0ODXtKa1kISZfmhkx9xv8D3ryS2vNf8KarNHa3d1pt2Bsk8p8bh29iPSvepz+u4f2d7SR4VSH1LEe0teLO5/aPug3j2GOG4bMViiyKrEbSWc8/gRXmXnTf89pf++zTry6uLy6kurueSeeVt0kkjbmY+pNRV6dCl7KmodjzK1X2lRz7j/Om/57S/99mp7C4kjv7Z3nkCrMhYlzwAwzVWitWjNM+yfEFxCnhi/ummQQ/Y5G8zPGNhwc18cJ5krIg3uzEBR1JJ7VpzeI9em0ZdHl1i8fT1AAt2lOzA6D6e1df8NPCrrImt6jEVxzbRMOf98j+X515dKmsvpylN3vsenVqPH1IxirW3Ou8H6T/Y2gW9mwHnY3zH/bPX8un4VsUUV8/ObnJye7PfhBQiorZBXh3jTS20nxFc220iJ28yI+qtz+nI/Cvca5rx94e/tzSw1uo+22+WiP8AeHdfx/nXbl+JVGr72zOPMMO61L3d0eNV7D8MfiVbXVmPCvjUpcWcq+VFdTcjHZZP6N2/WvIJEeN2jkUo6khlIwQfSm19DXoQrxtI+eo150ZXifR+taNqGgalFqlhfBHACW+oSHKSJ2guvVeyy9Rxmna7rWnX+h32qNaLZa1ahLfUdPuUDLIrMFAkXgOnzZVx+favPvhV8TG0mNfD/iUm60eQeWkjjcYAex/vJ7dq7rxroulW9pZ3xmuZ7BmUWFxZzKLiLPzCLceHiOOM5K44zXjTpSp1FGp8n3/r/hvP2YVY1KblT+a7f1/w/ljtbu0rXF/JukjjGU3CNYo+2TjEMfpxuPZSfmqhqEl5qETWemBkfy3WFkXyyMjnYD/q1/vM3zkfeK9Kk1G4hhs/tmpTRafYRyFkUZbMnfaD800vqx/EqOD594m8W3GoxPYadG1jpzffXdmWfHQyMOo9FGFHpXTRpSm9P+ActWrGC1OadSjMpIJUkEg5FezfDvS20vw1CJV2z3B86QEcjPQfliuD+HfhttX1Bb25jP2G3bJyOJGHRR7etev1jmuJTtSj8zbK8M1erL5BXm3xf0tluLbWI1O1x5Mp9CPun+Y/CvSaq6tYW+p6dNY3S5ilXafUHsR7ivNwtf2FVTPSxVD29JwPn+u2+GHxB1DwfeCCTfdaTI2ZbfPKH+8nofboa5jXtKutG1KSxul+ZeUbs69iKoV9TKMK8LPVM+XjKdGd1o0fSmqaLpmt6SmueG2N3p0z/aGgtm2ywS95oD/BIP4k6N9esukazFqiWuieJZlNy53aXq0H7sXDD0P/ACzmHQoevP0rw34feNNU8Han59oxms5CPtFqx+WQeo9G969xl/sHxd4en17RvKntpRv1CydtmWUZ3f8ATOZeoYdcc+o8bEUJUXyy1XR9v6/H8vZoV41leOj6rv8A1+H58sjzapH5snkwWz3DYS3t9gnlBI3bF5klOM47Z/h6mO8uo4Y5LW2ROfll3EOowekjDiQg/wDLNfkB6ljxSWyobXyNNe6FqsR3XN5KPOaLOTuf7sceTyB17kn5a5LxB4xt7HNp4cYSTKNpvyuAnbEKnp/vnn0Cit4U3N2ijCdRQV5M53xvbXtt4kuVv2kMz4k/eNlwpHAYfwnHbAxxwK6X4QaWzXNxrEi/Ii+TET3Y/eP5cfjXH6Npt7rurLaw7pJZW3SSMc7R3ZjXt+kafb6Xp0NjariOJcA9ye5PuaeY4j2VJUk9X+QsuoOpV9q9l+Zbooor5898KKKKACiiigAooooAKKKKACiiigAooooAKKKKAO18E/8AIGP/AF2b+QrcrD8E/wDIGP8A12b+QrcoAKxrjR4nimt103T3gluRdMGZgWlDBg54+9lQfwrZqI3FuLpbUzxC4ZDIsRcbyoOC2OuMnrVRbWwmk9yrdw3l1az2txbWckMyNG6GVsMpGCD8veqGj6HHo6NHp2n2kEZRY9v2iRl2jsAQQPwrepjSxLMsLSIJWBZULDcQMZIHtkfnTU3ayE4q92c7H4W06O0NtHoWlRxNBFAVRmHyRsWRQQMjaSSO4JqC58HafKjFNI06KbyDCkyyOWUYYA8jBI3sQTzkmuspiSxu7xpIjPGQHUNkqSM8+nFP2s+5PsodjkrfwPpEOkw6a2iadNFFHsy8j7n+QIQTjkEADb09qrw+A7ca7PqNxDZ3ETxvFHbY2oivtzkhfmPyLg8H1JPNdffahYWJiF9fW1qZm2RCaVU3t6DJ5P0qaeaKCMyTSpEgIBZ2AGScDk+9V7ap33J9jT7bGL/YcP8AZqaa2l6e1okgkEbSu3z5JLZIyTz1NV7zwrp15bmC60PS5EKqpG9xkKmwDIHTaSuO4rpaZJNFG0aySojSNtQMwBY4zgepwCfwqVUl0KdOPU5xvCunNK0h0PTCW27h5j7Tt24+XGP4Vz64Ga29Is4rCyFtDbQ20YdmEcJO0FmJOM9OSat0UpTlJWY4wjF3QUUUVBYUUUUAFFFFABRRRQAUUUUAFFFFABRRRQAUUUUAFFFFABRRRQAUUUUAFFFFABRRRQAUUUUAR3P/AB7yf7h/lXmNenXP/HvJ/uH+VeY0ALRRRQAUUUUAV9Qs7W/tHtbyFZoXGGVv89a818SfD69tnafR2+1QdfKY4kX/AOKrsfF3iiPw9PZW40nUdTnvBKyRWaKzBYwCxIJHY1Q0/wAeW+p6nHa6ToOr38DJA73cUa+VEJVDLuycjAPPHavQwrxNKPPTXu/gcWJpUK3uz3/E8qure4tZDHdQSwODgiRSp/Woq9Og+ImiX1s02paHqVrZtbzXFvPdW6tHcLF98Jgnn2OKhXxD4ZOntcS+DbuLUPtCW8WnNZp58ruu9Sv8JBUE5zxg5r11i6y+Kk/vX9evbqeU8vj9mp+B51DHJM4jhjeRz/Cikn9K6vw94D1XUGWS/BsLfvvGZGHsvb8a6nSfGnhv7RptnBZSWM9/9oQRPCsbRSwD54nA/i9PWrlt420me98O2eydJdfgaa1DAfIFGcP6E9BXPXxmJatCFv8AgX/yf3G9HL6Kd5yv/X/BNnRdLsdIsltLGERoOWPVmPqT3NXqz9B1aDWbKS6t45ESO5mtyHxndG5Rj9MjitCvDqc3M+fc9mCiorl2CiiioKCsjxJ4f0/Xrby7uPbKo/dzJ95P8R7Vr1keLtcXw9o41A2M98zTxW8cEJAd3kbaoGeOprSjz869nuRUUXFqex5lrvgnW9NdmhhN7B2eEZOPdeormpFaNtsisjejDBr1ZPiJpgXTFudPvbS5vdSbTZLeULvtpVxkvg4x8y8j+8KZeeMrL+37jTbvw1ePZw366fJqJSN4RMwG0EZ3YOQM4r3aWLxK0nTv87eXz+R41XL6L1hO34nleRWjpWh6tqjhbKwmkGcFyu1R9SeK7uLxn4fjsDf2egF1jsftt15ccY+zqX2ojH+83JAHYZq9ZfEDR7h5I1hljMOqPpswJH7tlRn8w/7JCmrqYvEWfLSIhl9O/vVCHwp4DtrB0u9VZLq4XlYh/q0Pv/eP6V21cx4U8Xpr1/8AZjoup6ektv8AarOa5QbLmHONwwTtPIODzgiunrxMVKs5/vtz2MPTpQhamtAooormNwoqG9uYbKynvLl/LggjaSRvRVGSfyriv+FjRx2FxcXnh3U7OQWy3dnDKybruJnVAVIOFOWXIPPNbUsPUq/ArkTqRh8TL/jTwbb60WvLNlt7/HJI+WX/AHvQ+9eW6rpeoaXcGG/tZIG7Ej5W+h6GvRZPiBMjLZ/8IpqZ1Y3n2RtP82LeCYjKG3Z2kFQe9JJ42j1Y2tnpvhO+1g3FqbiaEtEht8SGNkcOfvBlI4r1cNUxVBKMo3j6r877dvwPMxOFoVnzRdn6Hl9dBofizUtMsYdPfbeWUE3nwwSsQEfaRwRzt+bkdDWureG7/wAQrYy+Er+ztpdQfT0vknURGdQTt2g5HQ9sVDqcHhnSvEVzpsnh3Vrq1tJbeK5vVuV8uJp8BMrkMeT2rveIjP3ZQd7X6enf/gnAsFVg+aMl+P8Akc5q+p6hrV99ovpnuJiNqKBgIOyoo4A9hXS+FPAt7fulzqqtaWnXYeJJB9OwrX0TxB4esNXWG28OT2emvcyWsGrsqmOWZM7l67gPlYAngkVNH8R7b7JNd3ehalaW7Wj3lhJLtxexIRnbg/KcEHDdjXNWxGIa5aMLfd/X+R00cFST5q0rnaWltBZ20dtbRLFDGMKijgCpq4++8d20STtZaXdX+L2OwtjG6qLm4ZSWRSxwAuCCx4zwK6Hw/qQ1fR7fUPslxZmUHdBcLtkjYEgqfxHXvXiVKFWC55o9iFSDfLEv0UVyV943t7XXJbP+yb6TT7e6SzutTXb5MMz4wpGdxALKCQMAmpp0p1W1FXKlOMdzZ8SaHY67ZfZ7tcOvMUq/ejPt/hXkviPwtq2iyM00Jmts/LPGMr+Pp+NdknxIjWOWe68O6jbWvlXT21w0kZW4NuGLqMHKnCnGae3xC22Mn2jwzqMWob7dY7B3j3TJOSEdWztIyCD6V6mG+t4fTluu11/n9/bqefiaOHxGt7PueXVp+H9c1LQ55pNPnKLcRNDPGeUlQgggj8eD2rp/EV9p/mRi8+Hd+LxrWW8nihniR4YUbBY4bB9eOaNc0vw3Y22i3GnaJqeqvrB/0WCG5VDjy/MyS2P4R616P1qMklKO/o1p8zzPqNSLvGS09f8AI5/xB4l1DVreOzYi2sYwu23jJ2sQMbnJ5Zvc9O2Kd4d8L6trcimGEw2+fmnkGFH09fwrbs9Z8L2traXmj+D7/U5GtDe3K/Kz2kQYqS244LZVsBeTg10F38QLCG5/0TS7280qBYTd6jCFEVsJQCmVJyeGUnA4zWNTEVYrlo07etv6v27+ZtTwUZPmrTv6G94b0Kx0Gy+z2i5duZZW+85/w9q1a5OLx1p8t19njtZ3eN7o3G0giCGAkNK3sSMKOpqz4M8UN4iWUyaNfabiKOeEzlWWaJ87WVlJGeOR1FeLVoV9ak0ezTnTVoQOjooormNgooooAKKKKACiiigAooooAKKKKACiiigAooooA7XwT/yBj/12b+QrcrD8E/8AIGP/AF2b+QrcoAK8213R/Fkvi6fxTp9nb+bBcra2yO37022wox67du9zJg8/IK9JqrJp9pI7O8WWbqdx/wAa0pVORszqU+dI8w1y18Yt4dig0qz8RpfCFmkllvQxN0EX7oEg+Qtu5J2jHC81FqWk+NJ9TW8SDVlvEjmS7uBMpRo3uI2CwLvBU+UpHG3p1zg16mdNsz1hP/fbf40f2dZ5z5Jz/vt/jW6xVun9feYvDX6/19x55b6L4tuLu0Nxe659nVrZCTc+SfKMk/m7lVzyEMQySWxjnOaZpVp4zV4m1yLXJrYAAJaXSrL5oijCsTuGVyJM5OMnJBr0b+zbL/nie38bf40f2bZZz5J/77b/ABpfWPIf1fzOZ8Q2t3Dr9/evoMmtwXumpaxRjYQjhnLI+4jarblJYZ+77CuT13S/G19rM8Men3aWbfK8X2jfB8ksLRsu5umFfooIHUkmvUv7Nsv+eJ/77b/Gj+zbL/nie/8AG3fr3pQr8vT+vvCdDm6/19x5zo+keM55raHU73WtjXSHUAsgiQkLLuKOJC20nZwoUY28A5qhPpvjaT+zbm80/V7zU7UmQMLtUhCfZGTH3uJfMJywGec5xXqv9nWec+Sf++2/xoGm2Q/5Yn/vtv8AGq+s63sL6tpa5wfgLTfFn9vo+tvqi6fbvcNAJbggNnydm5d7MR/rcBicflXo9VorC1idXSIhlOQdxP8AWrNYVanO7m1KnyKwUUUVmaBRRRQAUUUUAFFFFABRRRQAUUUUAFFFFABRRRQAUUUUAFFFFABRRRQAUUUUAFFFFABRRRQBHc/8e8n+4f5V5jXp1z/x7yf7h/lXmNAC0UUUAFFFc/471G803TLKaym8p5NStoHOAco74Yc+oq6cHUkorqTKSim2Z3jrw3ceIfEmgDzr+2soEuvtNxZz+U6bkUKueuGwRxXPw+HH0fx/LJbeF9cuNPU2iWU9nfLHBGkcYU+YhcF8HrkHNc/afETxJceG8S3pg1K30++mmYRKd4AVoJQMY+6x/EGug0jVNe1hdM0bTPFt80l80802o3OmLDNEkSp+7SNgAcs4+YjpmvcVHE0IcsmuWzX2u7d9P6a6HD7SlUfMlro+npbUy9A8E65pEEUx0d9Te70m6he2vbndHaTlicAbsBJF+XjocdKsaHo/iXTjbava6BqosdNv1ktdIu7tJbgRtCyS7GJxgMQVBPQGszXPHXiGOWC3l8RS6few2ssSJa6eJkvruOdo1BGDsD4HcDJpvizx/wCLNNl8S2gvFguke3+xL5anyNqhp16c8HvXT7PF1HZ8r5v8W17enXddL9THmox2vp6dv+AX9T8F+Itaun1h9Paxvpze39updT9ln/ciBGIOCWEZzjjk1Bb+EfHDw2OpJBFbSaPa2McNnIgaaZoj5jiNw2E+ZmU564rqpvEOq33xIu/D1vqC2ljLbGzglVVZ4rxY1lLgHr8rYweOKw7PxJ4m0fw7Y61qGuyap517eo8T26INkCTYGVH8RRSaxjVxPKl7vSy12d3b8Gi3CldvU6j4fyaxYz3ejX3hu/toGvru5S+aSMxMrys6jAbdkhvSu0ryTxDrnjTw3okjT64mpXWo6X9stW+zKn2aZXjzGoHDIRJgZ54rqvhx4mn8TXWrXDSfuIhbeXDgZhdov3iHvkOCOfSvPxWFnKLr6W8r9139fwZ00a0U1T1udjRRRXmnUFcz8StIutc8OwafarOWbUbV5DC+x0jWUF2B7EDmumrm/ibqN1pPgbUtQsrtrOeJY9s4UMYwZFBOD14JrfC83tocm91Yzq25HzbHE+Jvh7qslzc2vh2Rre0s7Fnikux58l5cySeY5Dk5VsxxjcaIvCert4n/AOEtl0i6knfWRLNYyzjZ5LxKPOVd23fG+TnrgH2rNfxZrzpaQDxVqzae97cRw6nbaSHnuo0jRh+629AxYbgKsXnirXIfGcWl2fiTUprnfYra2Emmjbdq6qZWkbb+7bBZsZGMV7yji0uW62fSW2id3br1vt5Hn3o3vZ7+Xy/rqQ2PgnxBonhm5sLDTbqf+29NP26MyKTDdpLlDyejISvH90VJN4A1yXWre6jtnhhvNSvVvwWXiMrIIZuvpIw455HFVrDx54lm1G00xtSJm/4SIrK3lr81kZFjWPp/eJ568VteHLrxZqmp+Gpm8W3SQ6jazXMtuLaLaTC6jbnGcNnk9u1OpLFU7yk4q9++uj/JLT0QoqjKyin07f11NHwPZ+LP+Eos5NT0+906ysNN+x3CPerJb3MqhVR4ox0GASSfWvRK86+GOt65feIL6y1zVpWu1iMk+m3Np5TW77yAYWAxJFtxzknOPWvRa8bH8yq2klt0vb8Tuw9uTT8QoooriNyh4isDqvh/UdMWQRtd20kIY9FLKQD+tebazoHizxNp6x6loaWBsNPWyVFulY3TtLEXdSPuqFjJGecmvWKK6sPi5UPhS7+n/DmVSiqm55RB4a17w1qUB0vQZdVt7DWpLyGT7UoluIZLdkAZnOSUJ289sVUfwhrFvqdnfaj4Vn1gy20jyx2mpCAW80lw8pXORvADAelexV5Pq/iLWbf4k3VtHq2qxwRatbWywG3U2IieNSweTGVcknAz1Ir0MNiq1duyV0tXrr9z8/I5qtGnTSvffy/roWdL8G6hY+MrbxN9geWR9XuTcQPPuVIZB8k6rnAZehxyQTVfxh4U1i+8e3+oWnh+SeSaayey1P7aES18vG8tHn5/yrJ8La54r1yaS10jxFq9xf8A2S4nuo7u2RIYGVz5PltgFgxXYevBPPFWNZ8b+IBoVlr0d4bH+0LxryO1lKgR2NuoEie7OxPv0rq9nio1d03a3Xvdfk/JpGPNScNnbfp6f15muvhvxJdW9v4RuNNjh0q01CW6/tQTgiWMl2RQn3g+Xwc8cVS1Lw74v1vw9BpN5o0dn/Y+lzWsMi3Kt9tlZBGpT+6u0E/N3NM8S+NdYsfFWvWMd6y2Us1kumSDHyMfJaRB/vJIT+Br19+HYD1rkrV62HUZtLXVb721e/W9n+FjaFOnUvFN6af19x5VN4R1TS9FvfDdr4fj1rQEu4bqC2lnCyMjL+9RHJyrq4DBj2Jrtfh7Zanp3hCys9XMn2pN/wAkkvmtGhYlEL/xFVwM+1b9FcNbGTrQ5ZLrf5/8Hr3OiFCMJXQV5zqmieJGutU8OwaXHJpmqaql8dS88AQx7kd0KfeLZTAxxzXo1FZ0K7ottK/9aMqpTU1qeNjwDrFlb3Fzbac1xcajYajbTxyXG77PJIXMUiZOF3AhTj1HvVjXfD3ibXbT+0L3w08bQLY2yaet6vmzRxOWkfeCAucgDnNdF8V9SvrGXQYLS/1ezjurmVZjpcAlnYLEWACkHIyOa4TUvGOvNa6YzeItUhvJdJRoEs7ZXSe7MzoqzZGEJ2qDyOc17lCeJrxjU0u/8Xfy9PkjgqRpU24a/ga+r+BLzXrVPK0W70YW2mTpbQS6gZT5/mhgrsG+ZXGQQeADW54/0W+1nS/C8h8MS30do5e706K6EDRgwlQofPQMR0PQVlWes6xL4h103Ws+IY5bKa4SO2htVaxXZbhgGk28EMT39KxbPx94gk0G0a4vJ1v7PTozfJGoZpJPtUIDgY5LxP8AqaSp4mUotNaf4vtJ9d/nfcOakk7319Oht6NonjLw5YI1pokeoSX2l/Ymh+1qpsmV5DHuY/fUI4BI5ytOHhbxNpWlX/hKx0+K8sdWS3VtS88KttiNEl3IfmPCZXHrUOueNtVn0LXpdNup9OuZdYitNP8At0Yie3XyVkYFW6Z2t1/vVV8XeOtZj1m2uNNvXis9Q8OLLBEACFupN2xh7gjFEYYqcr2jd69elmvu6ejvcHKlFbvT09GaWieDda0HXJta0y2DXOoXV7BepNIGQwOSYJCM9AwGQOcMa0/hVomq6TfajJcaM2h2EsMSrYi786M3AJ8yWMZOxDkcV0fgC7ur7wTo15fTGe6mtEeaQ9XbHJrcrzcRjKr56c7dr69H/VvI6qVCC5ZR9fvCiiivPOkKKKKACiiigAooooAKKKKACiiigAooooAKKKKAO18E/wDIGP8A12b+QrcrD8E/8gY/9dm/kK3KACucvPFUNr4wj0GS1YW5izJel8JHKVZ1iIx1KIzZz6etdHXF6t4M0S+ubu4udPvZr2e8F0bxQnmDGAEU/wBzaNuPQn1rWkoXfOZVXOy5SW98f6TC9ssUN2yXEckizS28kcYVQpDE7ckNvGCAadrfj/Q9P08XcUjXR8hrjyURvMZQshwBjhsxOMHH3TVO68IxXVnb2t3d67PHbI0MOVhG2IhRs4H+wvPXikuvBOjz/bt1rqy/bbqS5kwU+UyRPGVX0Ub3bHqxrZRoaXMXKvqaMXjvw+PKW6u1geSQrtKt+6AbbmTIGz5jjnjPc1ct/FekXOg3utW8k8lnZxtI7mFl3qATlMgbs47VgQeDLGG7S8jGqfaNzNNI0MDmXL78fMDt5zyuDg/lf0jw5Y6fBq0Mltf3aaoNtyGjijDDaR0TaNxB5bGTgc8VMo0ehUZVepdj1+9tbZ7nXNIa0hKI8TW0huM7s/IwCghh1PBXH8VZ0fxF8PbppJp9lqFje3mALGVGjEjNtxlQoPOagvfCa3sAS9vddunjEawtIsJVEQ5ClMbXznksCTgelU7X4faTaw2yW41ZZLdFijlkigkITYFIwwK8hVOcZBHFUo0ftEuVbodAvjjw40s0a3krGMsoIgciVlZVKxnHznc6jAz94VX0zx7o9zBDLdJcWfn3cltHvhcruWVo13HbhSxX7p5FVLjwjp8vkuserxS288tzA6+XmOSSRHyB0+UoMDpgnrVJ/h/p8k8M80+uTPHN57M6wks4mM2QcfKCzYIXGQBnpQoULbsHKvfZHbaFqtprWmRalYGVraYbomkiZN69mAYA4PrV6qHh2zj07RbTTYVnWK0iWFPOxuKqAATjir9c0rXdtjpjeyvuFFFFSUFFFFABRRRQAUUUUAFFFFABRRRQAUUUUAFFFFABRRRQAUUUUAFFFFABRRRQAUUUUAFFFFAEdz/x7yf7h/lXmNenXP8Ax7yf7h/lXmNAC0UUUAFZniLSItatLe3lmeEQ3cVyCgByY23Ac9jWnRVRk4tSjuJpNWZwc/wx0mSO2AvrlJYdKk0xpAi5kRzkMfcc4+tbvinw42s/Ybi11a70rUbDcLe8twrMFYYZSrcEEAfiBW/RW7xdaTUnK9r/AI7maowSaSOM/wCFd6T/AGdPYm6umjn082bu+C5cymUz5/v7zn0qlqfwu0/Up5bq91a7luZVmDSeWoyZIkjLY9fkz9Sa9Aoqo47ERd1ITw9Nq1jjrf4eaLBfwaspY6vHqJvm1DYPNfLEmM9tuDt+gqwPBOntpthp81zNNBaXVzcFSoHm+eJAyn0A8w4x6CupoqXi6z3l/X9NjVGC6HCw/DmJrSeDUPEOpag32dbW0knCZtYVdX2rgfMSUUFjzgVveG/DNjoOqa1fWTv/AMTa5FzLEQNsb7cHb7E5P41uUUp4utNOMpaP/gf5DjRhF3SCiiiuc0Cs3xLpMeuaLPpc0zwpMUJdACRtcN3/AN2tKiqjJxkpR3Qmk1ZnPeLvDdxrl3p95Za9eaLdWPmCOW2jRyQ4AIw3HaqVx4HjuIp3uNYu5b6S4tbpbwxrvSWBQocAcfMAcj3NddRW0cVVjFRi9vJd7/mQ6UG7tHBW3ww0uDVE1FdRummV435RcErcGf8AUnb9BW1o3hK1006Rtu5pRplrPbIGUDzFlIJJx0xjtXR0U54yvP4pf1sKNCnHZHKeFPBceg6r9ufWL/URDbta2MVxtxaws24oCOW5A5PYCuroorKrVnVlzTd2XCCgrRCmAt5rDcm3aMAfeB9/an1EsEa3T3QX966CMn/ZBJH8zWZRLRRRQAVyd94HtbzxBPqkur6oILi6iu5rBJFEEksYUKSMZ/hXv2rrKK0p1Z0m3B2JlCMviRzml+ELDTbvSbq1uLlZdNgmt1OR++jkYsVfjnDHIxVSP4e+Hmit4b+E6jFbWTWkEdyqssYZyzOOPvnIGfQCuuorT61Wvfm/rX/Nk+yh2OLl+HOjTaaLK4ubuXbdWt0krFd6vAiovboVUZrtGOWJ9TRRUVK1Spbnd7DjCMfhQUUUVkWFFFFAGH4r8OjXnsJk1W/0y4sZHkhns2UOCy7SOQeMGstfh7og0u509prySO5shayO7guSJWl83OPv72Jz0rsKK3hiasIqMZWS/wCHM3ShJ3aOQh8D+Ve3kyeJtaWC9Z3ubQOnlSM8YRiRtzyAD16imSfDrRGu1ulmuklFjb2TFSvzpA6ujHj73yAH2rsqKr65W3Uhewp9jmL3wPod/r0uralEb4STvO1rOqvDvaNI84I7BBj6ms9fhpoQNt+/uylq8bQJlcIEkeRVHHQGQj6AV29FCxldKykwdCm+hS0LTYdH0a00u3d3htYhEjP94getXaKK55Scm29zRJJWQUUUUhhRRRQAUUUUAFFFFABRRRQAUUUUAFFFFABRRRQB2vgn/kDH/rs38hW5WH4J/wCQMf8Ars38hW5QAUUV5h4gm8Rx+NZvE9jpVzNb2cw06IeYQHjKkM3l4yR5zId3onpWlOnztq5nUqciTsen0V41Z3viuTUL64sb/Vi88CPNM9gFIljtZX8tQyYwJcDgZ7ZPWr8uoeMzq1tZiW7+aWFDeGyUuiSm1L4O3AA3yj8Oc7a2eFd7cyMVila9merUV5Je6z4ugjknaS5jeJEQv9j2yXO2W5UAMI2AYqsbYIAOcArup9nf+J7W61mT7RrfkxG8uvJ+zoz7zJGI1BKkYCMTgZ6d8YpfVX3Q/rK7M9Yorxixv/Fl7qUM11PflvMNrCTbbonQXcWJOY1yQjEhtq8DNXrzXvHrW0UsjPp6CSS1d3tWP76FFG/CxuSkjlyOBkIACM8t4WV7XQlio72Z6wWVfvED60tec/EHS9Z1PVbKW007T76eLRbljHd27vE0paH5V5G1z82M/p1rJj1rxdaxmPTLidobeyQWsN5bSGWaIQA+a37vAk35zlxyu3HIJUcPzRTTKliOWTTR65RXkkXizxBGur/Zb6/1C2iNxBYzNYfO0wWBkDAIOfmk6gZ/Cqaan4qtPsulWSapErXMscqGHIZJJZvnX5CePl+YsoHy4BzT+qS7k/W49j2eivHdJ1bxRaaWI1m1GNVt1+zzfYd0l1crBBtik+XoWMgJ46dRitC51TxrHbSzS308JmFwzb7T5IPLugiKrJGxXchPzEMOM4oeFd90NYlW2Z6lRWb4Xuri98O2F1dxXEU8kCtIs6gSbsc5AwOevQfQVpVzNWdjoTurhRRRSGFFFFABRRRQAUUUUAFFFFABRRRQAUUUUAFFFFABRRRQAUUUUAFFFFABRRRQBHc/8e8n+4f5V5jXp1z/AMe8n+4f5V5jQAtFFFABRRRQAUUUUAFFFFABRRRQAUUUUAFFFFABRRRQAUUUUAFFFJQAVyXiPx3pmmu1vZr9uuBwdrYjU+57/hXN/EDxhJeTSaXpcpS0U7ZZVPMp7gH+7/OuHr2sJliklOr93+Z42LzNpuFL7/8AI6i/8d+Irpz5dxHaoeixRjj8Tk1njxR4iDbv7Zu/pv4rHor1o4ajFWUV9x5MsRVk7uT+86rTvH3iC2cefLFdp3WRAD+YruPDXjXS9XdbeXNldHgJIflY+zf0rx2iuetl9GqtFZ+R0UcwrU3q7rzPoqivOPh54wcyx6Pq0pYN8tvOx5B7Kx/ka9Hr57EYedCfLI+gw+IhXhzRCiiisDcKKKKACiiigAooooAKKKKACiiigAooooAKKKKACiiigAooooAKKKKACiiigAooooAKKKKACiiigAooooA7XwT/AMgY/wDXZv5CtysPwT/yBj/12b+QrcoAKrSWYd2b7Rcru7LKQB9Ks1zNz4wt4NUuLR9NvPIt7n7K9yChXzfK8zbtzuxjvjGauEZS+EmUorc2zYrn/j6u/wDv8aX7Cv8Az9Xf/f41k6f4x0C6htnk1C2tXughhilmUOdyqRkA8H51HPcj1FaGna5o+ovOljqVrctbjMwjkB2DJGT+II/A03Ga3RKlB7Ml+wrj/j6u/wDv8aPsK/8AP1d/9/jWXp3im2uo/tU1ndWenPAbiG9nCiKSMY5JBymQQQGxkVYXxP4eZ7WNdasS10A0A84ZcEleP+BAj6jFDjPsClB9S4bFcH/Srv8A7/Gl+xLn/j5uv+/pqgnirw3JZyXket2L28TKjyLKCAW+6PxwfyPpUeteL/DmkwzSXeq2+Yo1kaONwzFWIAIA653A/Q56UKE72sHNC17ml9hXj/SrvoP+Wx7VHcaVb3NtJbXElxNDIhR0eQsrKeoIqtD4m0R2ijk1O0ill3lIzOpJClgTwf8AZb8j6Gkk8TaO3h+/1uyvIr+1sYXll+zOGOFTdge5GMfWjlnfYOaHcn0/RLHT7YW1j5ttACSI4nKrk9TU4sV/5+rv/v8AGoNM1K5ubSW5u9LnsVRA6iSRHLjGeNpOPxrI0Tx3oOrWFjfRSSQW93aS3JecBPJEbKrK+Tw2XH+cU+WbuLmgrdDe+wrn/j6u/wDv8aPsK/8AP1d9P+exqCDX9EnVGi1WzcOyquJRyWDFR9SFbj/ZPpVOfxdoK7Bb6hDeM00MJWCQMV8xgqseemSMmkoz7Dcodzchj8uMJudsZ5Y5PWnVzOr+PPC2m2yXE2qRSxs0igw/PykZkYcf7KnHrV0eKfDvlu7axZoI4RPJvlA2IQCCfT7w/MUnTnvYaqQ2ubNFMt5oriCOeFw8UihkYdCD0NPqCwooooAKKKKACiiigAooooAKKKKACiiigAooooAKKKKACiiigAooooAKKKKAI7n/AI95P9w/yrzGvTrn/j3k/wBw/wAq8xoAWiiigAooooAKKKKACiiigAooooAKKKKACiiigAooooAKKKKACuQ+J+ttpukLY27lbi8ypI6rH3P49Pzrr68W+Il8194su+cpARCn0Xr+ua78uoqrWV9lqcOY1nSou270Oero/DfgfxT4gKtp2kT+Sx/18o8uP8z1/CvVPhRefCtmtre1tVi1dtqj+0E3u7/7BOV6+mK9C8W+NPDnhWPGq36JNtylvGN0jD/dHT8cV6VfMKin7OnB38zzKGApyjz1Jq3keb+GfgXEuyXxFqrSHvBaDaPxc8/kK76H4deCYrD7APD9myEcs4JkPvuzu/WuQfxh8QPGJMfg/QTpdgxIF/eYyR6jPH5A1u+BfAF9pGtr4g13xHe6rqflsmC5Ea7uvXk/pXDXnWterUs+y/4Gx30YUb2pU7ru/wDg7nN+Jfgbp826Xw/qcto/aG5/eJn/AHhyP1rzHxL8PfFugbnu9KlmgXkz237xMe+OR+Ir6wpHZVUsxAUDJJ6AVNHM60NJaodXLKM9Y6HxLyDjkEH8Qa9m+HuttrOhL5zbrq2IjlPdvRvxH8q6D4l6l8J3Eq6vHbXd90JsF/fA+7Lx+Zryj4Y36W3i5reLeLe7V0VWPIxyuffiu7EP63h3Llaa1OHDr6piFHmTT0PW6KKK8A98KKKKACiiigAooooAKKKKACiiigAooooAKKKKACiiigAooooAKKKKACiiigAooooAKKKKACiiigAooooA7XwT/wAgY/8AXZv5CtysPwT/AMgY/wDXZv5CtygArz7VPCFvceI72/kuLdPPuxdeaunOblCIhHsEo/gOORjkEjvXoNFaU6jhexE6anueaWfga0tre5j/ALWnYzWnkbvsL5XBhOf/ACD09/atrw/oNnpVzGz3c06LZSWbJ9kdQweZpCen+1iuxoq5V5yVmyI0Ixd0jgZPD91NpUGlza/P9iso0WxRLBwSyOrRtN/f27AMDb1J9Kij8IwH7dNNqkpub9o3mZLFwodbnzztHUA8LjPvk16HRR7eQvYRPNp/BNq0envFqMhlsLW3gjD2cwRvLSRSWCFW5Ep6EYI79KmHhXydJvNIs9TSGxuCsu3+zZCySqqL8pzwnyA468kZr0Oin9Yn3D6vDseaf8ITH5Vxbf2xJ5F3MJ7kfYH3eYryOmw/wr8/I56dsmtSHw7apoWsaYt9MRqWmxWQY2b4j2QeVuxjnPXH4V29FJ4ib6gqEF0ON0jRoLexe1kaC0XgqNLsZbUOduP3gB+ftwawrn4fadI9vJDql1G0enxW7x/ZJPLkmjeIrMQMEZESqwBGRjkEZr0+ihYiad0wdCDVmjy/UfAFjexg/wBpy2cvkSKxtrKUL5xkLLKNxLbgGkXknO8mrNx4LtZrycJqU1rYSSowtbezlVTtcNkgkqGwCNyhc5ycmvR6Kf1mfcX1aHY8xXwLbjTktf7REbqhhMsdhMWeIwSRDduY/MBJnjAHpzSy+B7eZrkT36t57+b5n2GYukjFN23LbQp2ntnBwScV6bRR9Zn3D6tDsNjdZI1dc4YZGQQfyNOoornOgKKKKACiiigAooooAKKKKACiiigAooooAKKKKACiiigAooooAKKKKACiiigCO5/495P9w/yrzGvTrn/j3k/3D/KvMaAFooooAKKKKACiiigAooooAKKKKACiiigAooooAKKKKACiiigAr581GRpdQuZW5Z5nY/iTX0GK+ftVha31S6gbqkzqfwJr2sntefyPGzi/LD5nc/Ae0RvFV5q8sPmrpVjLcqCON+MD9M1Y8JeEPE/iy1bxxpupWM2pNdSFobpQ2WHTqCPoCPSuj/Zw1iCHRddsGsSzwD7W8ox+8XbjYffg4+po/ZrlmuNa8Q3UeyGzlKuLdW4VixIwPQDjNbV6s4yqyXS33GNClCUaUX1v95eh+Jnivw0623jbwrKsajH2q2XCn+an8CK6eH4seBpNP+2HV/LOMmF4m8zPpjH9a7eaOOaJopo0kjYYZWGQR7iuYm+HfgubUft8nh+z87OcAEIT67QcfpXl+0w89Zxafl/wT0/Z4iGkJJrz/wCAcVc/FfW9dnNp4H8L3N0xyBcToSFPrgcD8TWH4z8MfEG88Lahr3izxAI47eHzBYQt8pORgELhR19691tbe3tYFgtYIoIl+6kaBVH4CuP+NuoWdj8OdUiuZlSS6jEMCZ5dyRwB+ta0cQvaRjSglr6syrYd+zlKrNvT0R8s1p+FZWh8S6bIvUXKfqcVmVq+EYTceKNNiX/n4Un6A5/pX0VW3s5X7Hz9K/PG3dHup60UGivjD7EKKKKACiiigAooooAKKKKACiiigAooooAKKKKACiiigAooooAKKKKACiiigAooooAKKKKACiiigAooooA7XwT/AMgY/wDXZv5CtysPwT/yBj/12b+QrcoAK8w1HxDq1j4tvrhptQktLbVktyqSRtF5Rt1byxHneWLH72OM9cCvT6ypNHi/tRtSjttMW7Jys5swZRxjl85PHFa0pxi3zIyqwlK3KziLz4k3tvp8jtZ6c139nju41jmd1aJ4mk28DhlCckkAAg+1Nu/H+sXei3c9na6fab4blreWWdhtEUKuSTjG4lxgf7JJrsz4ftTAYPsOj+V5hl2HTxt34+9jPX3p8uiQzWwtZrXSZLcOHETWIKg4xnGcZxxmtvaUf5TH2db+YwdW8XXml6dYMsFvO/8AZQ1C5aeXYZFGwFY8DlyWz6dB3qvY3Gr33w41nVLvVbiK8jmvZYZLd9uwRPIqLgjoNo4rqrnSzc+R9oj06b7OQ0G+z3eUw7rluO3T0qQWdysDwK9kIn3bo/svynd1yN3OSTn1zUe0gkrLUv2c29XochB4k1HSXtrLC3lukFjLcXF1OTKWuZSnGBgBcE8/SqWo/EPUmtbhra0tLeNo7pLe5LtIGljMqqPlBAP7sHDYBycHiu5m0xpo5I5k06RJIxG6taZDKOikbuQOeKhi0K3iljkjs9IRo1KRstgAVU5yoOeAcn8zVKpS3cROFXZM4tfiNqtvazSzaMtzHbRiN5Y5Nu6YRo27n+Alu3IHPSr9t441UajY22oaVb2kUtwLeaYyFvmZwq4VclM5GN/BPGR1rpY9ChjfzI7TSEfyRCWWwAJjxgp1+7jjFEWg28LQNDZ6RG1vuMBWwAMRPdeePwoc6P8AKJQq/wAxxfizxXrGl+JfEOnw3Q2y20UOmqVB8m5MZYn3G3c3P9yo7T4kanBpjTSaO13DbW6xvMZArPMIkbeR/dJfsMgc9K9Ak0+SSVpZBYO7HJZrTJPBXru9CR9DioBosfnmf7NpXmtF5LP9hG4x4xszu+7jjHSmqtK1nEHTq3upHE3PjbXl1KL7VaQW8CRqskKyYZ3N1FGHB5IGH5U89fUGp4PiBq0kEEUmnabFd3NrFeRs1wwhSN4Xl2s2M7v3ZAxxzntz10WhW8aRJHZ6Siw58sLYgBMnJxzxkgH8Kp+IPCketWC2c80NvGAAfs9sq7gAQFIOQQATjjI6gihVKL0cROFZapmD4w8VanN4V0J9HaW21PVIFvdtvC05VEjEhXAUnazFI92P4qguvicy2qaraWFvPprFkCGYrcMwtvPyFxjb/D7YJ9q7ey02SzSCO3NnGsEIgiItzuWMYwud2ccCslfBtquvxaz5kJmiBEcPkARR5UqdoHPIJ4JK8k4yc0RnRtZocoVr3TMGTx9rkKN52jWiNb2891cFpyN8cZi+4BkgkSn73930NV38eamdZSdTZR209q/2W1LszmT7QIxvVVzvwDgDjkgkYzXb2+iRW8HkQWukxRbWQoliFXDYyMA9DgZHfApsnh+1kadpLHR3ac5mJsATJzn5ueefWhVKP8oOnV/mF8Ea03iLwrYa00KwNcoS0atuCkMVOD9RWzUGn2y2lolvHHBGi52rDF5aAZzwvap65pNOTtsdEU1FX3CiiipKCiiigAooooAKKKKACiiigAooooAKKKKACiiigAooooAKKKKAI7n/AI95P9w/yrzGvTrn/j3k/wBw/wAq8xoAWiiigAooooAKKKKACiiigAooooAKKKKACiiigAooooAKKKKACvHPibp7WXimaUKfLugJlPv0YfmP1r2Oud8eaPJqmlLcWfF/Zt50BHUkdR+n5iu3AV1RrJvZ6HFj6DrUWlutTo/gx4Zbw94BvtR1KMw3GoRNM6twUiCnaD6cEn8a+f8ASdTv9JvlvdLvJrSdfuyRNg49D6j2rrtd+KXirVvDbaFeSQKrjZPOke2WRf7p7D3wBXDV7uGoTTnKr9o8TE1oSUI0vsnp+j/GzxRZxrHfWtjqAH8bKY3P4rx+lba/HqXy/m8Nrv8Aa64/9BrxWinLAYeTu4kxx2IirKR6rqvxx8SXCMlhp1hZZHDHdKw/PA/SvOte1vVtevPtmr3813N0Bc8KPQDoPwrPorWlh6VL4I2MqmIq1fjlcK7L4S6e1x4ge+ZT5drGcH/bbgfpmuPijeWVYo0Lu5CqoHJJ7V7b4L0UaHocds2PtD/vJyP7x7fh0rlzKuqdFx6s6suoOpWUuiNuiiivmT6UKKKKACiiigAooooAKKKKACiiigAooooAKKKKACiiigAooooAKKKKACiiigAooooAKKKKACiiigAooooA7XwT/wAgY/8AXZv5CtysPwT/AMgY/wDXZv5CtygArNu9e0i11NNNuL6KO6cqoQ5wC33QT0UnsCQT2rSri5Y9Q0/VNUt7WHTLiHUL6O5NxcTriAAIrh4zyxGz5cccjOMVpTipN3M6knG1jrrC7tr6zivLOZZoJV3JIvRh61NXjEPhfX0nsUMtrHHbwPDK9vqKxs8Zt3Uru5IbewPACgDPJq/puh6zBdaNPvsw1ncnAa7TYkRkBO9FPEhGcGM4PAK4raWHitpGMcRLrE9GvNe0iz1JNOub6OO5cqAhBwCxwoY4wpY9ASM9q0q4DxHp11ceJ31DSporWSVoCbpL5TDIiMMieBuGYAEKy88jkYrnE8Na3FpMts1xHcyyugujLqEZEpAfMqLgDJJXl8nHbIFCoRaT5rDdaSbXLc9iqC0u7a7EptpklEMrQybf4XXqp9xXlWleGtSt9Pil1RrXUZxJALq2/tHH2iNLRY8bycDbL8+OM9euK2/COg3Gn+Jo9REltEZ7i7a5VLwyFkcR+UvP3sbT2z37mlKjFJ+8ONaTa909BooormOgKKKKACiiigAooooAKKKKACiiigAooooAKKKKACiiigAooooAKKKKACiiigAooooAKKKKACiiigAooooAjuf+PeT/AHD/ACrzGvTrn/j3k/3D/KvMaAFooooAKKKKACiiigAooooAKKKKACiiigAooooAKKKKACiiigAooooA8/8AH/gxrmSTVdIjzK3zTW4/iP8AeX39RXmzKysVZSrA4IIwQa+iaw/EPhbSNazJcQ+Vcf8APaLhvx7H8a9fCZm6aUKmq7nk4vLVUfPT0fY8Roru7/4bagjk2N/BMnYSAo39RWePh/4k3Y8q1A9fPFerHG4eSvzo8qWCrxduRnKU6KOSaVYoo2kkY4VVGSTXd6d8NbtnB1DUIok7rCpZvzOBXbaB4c0nRFzZ2+ZsYMz/ADOfx7fhWFbM6MF7urN6OWVpv3tEYPgDwf8A2WV1LU1Vr0j93H1EPv8A738q7Wiivn61adafNI9+jRhRhyxCiiisjUKKKKACiiigAooooAKKKKACiiigAooooAKKKKACiiigAooooAKKKKACiiigAooooAKKKKACiiigAooooA7XwT/yBj/12b+QrcrD8E/8gY/9dm/kK3KACmmOMnJRSfpTq4PVfGWoWlxq1qtrKz22r21pFMLVmhWNzDu3NnG752/Srp05TdkROpGCuzuvLj/55p+VHlx/880/KvO9W+IzrHayW9jLbRzRPdoX2u01t5MzBlGcK26McHsfymm8fzrf28yaft0uS2naOWWVEM7xyxx8c/KMs3GCTxjnitPq9TsZ/WKfc77y4/8Anmn5UeXH/wA81/KuP0Dx/Z6vc2NrHp11FcXrDyo3IztBlDv9FMTA9/mX1qvrHijVdK8UzDUP9E0iOZUik+ymSKZPLyQZVOUl3AgKwAPHPNL2E78r3H7aFuZbHceVH/zzT/vmgRoDkIoP0rhdR8b6rZ3dlPJ4fkSyksZryVPPjL+WnlEODnHAcgr1z3qW3+IltdXDw2uj6hKHm8i0kKFY538zZgsRheckcnIB+lHsKlr2D29O9rnb0V55pvxBuH8NXVzeWLJfwyeXgY2KzyTIgPPO3yxn17Vo+DvG41y7trE6ddlmhAkukibyvNCKzjphRkkA55IxRLD1Em7bBGvBtK+52VFFFYmwUUUUAFFFFABRRRQAUUUUAFFFFABRRRQAUUUUAFFFFABRRRQAUUUUAFFFFABRRRQAUUUUAFFFFAEdz/x7yf7h/lXmNenXP/HvJ/uH+VeY0ALRRRQAUUUUAFFFFABRRRQAUUUUAFFFFABRRRQAUUUUAFFFFABRRTXZURndlVVBLMxwAPU0AcR8TvFF7oGoaLFYyxIhlNzfhyMtbKyowGe+XB/4CawNS8Va3F8Q7/T7PXJZTDqAgXSxZhkFuYQzSmQD5SCe5rb8SaP4B8S/afEWs6ppt7atbixinedDFatljlGzw5LZ59BWt4es9F03R7q4i12O7t9VkVftbyph3MaxAKw4JO0cepr14ToU6SvC8rNO66tp9ntr2fY4pRqSm/e033PPPC3jTxFc29tJHr82qQzGx+0SvZCIW0skwV4Q2AGBUnntiuw8Sar4jtfHUPh2zkfydXaKa1uNgItY4j/pKnjnI24z/fqxqel6FJoNh4FHiVLK9tfINvtkj+07o8FW2HqTj0q1pWm2iX+kahdeJpdVu7b7TbQyymMGdnILLhQBldmMD3zTq1qLbmoJb6W8tHsluvu+YQhNLlcu3X71uYfiPW79PieujjX7/T7Rbe3ljgtrATrKzM24O+PkGFAzms1vEXiu10Sz8UXGrRzWutJcLFZCBQLNvKkeFlbq2PL+bPrXaNdeHdM1q98QXGvWcP2pUsZBLcIsavEWO3OfvfMciuZtvC/hf7NPcHxg1xo1vbzPawNcRGCxWcMpkVup6sF3HA5opTpcq5oaWS23016b3t1/yFOM76Pv1/4PYX4QeIdU1u7ull1m51mySzheSeeyFu0Fy3LRDAG4Y5z9PWvR65fw7puh6fqkGpadrKSjULCK3SNZVKXXkLgSrjqwXg47V0drcQXVulxbTRzQuMpIjblYeoIrixkozquUFZelv8jooJqNpPUlooorkNgooooAKKKKACiiigAooooAKKKKACiiigAooooAKKKKACiiigAooooAKKKKACiiigAooooAKKKKACiiigDtfBP/ACBj/wBdm/kK3Kw/BP8AyBj/ANdm/kK3KACse50iKT7Un9m2jx3FwlzJulYb5FK7WPHUbF/KtimpJG7OqSKzIcOAclTjOD6cU02thNJ7nMf8IjpQSVf7BsCJN2QZ5CACrLtH91cSP8owBuPFNl8HaVJcyXP9iWgmbJDLdSqUO4PlMfcJZQSVwcjNdUGVs7SDg4OOxpa09tPuR7KHY5XTPCsem61a6hZ2dnElnayW9rArNiPzHDyNuIJOSB9OfWrU2gW8upNqEmlWjzu/mODcP5buBtDmPGwtjjcRn3roKR2VELuwVVGSScACk6sm9wVKKOZg8K6dDG8aaNaFZIngffcyOfKYKCgJzhflUADgAcYpW8LWDGc/2RajzyGcC6lARt27cgH+rO4A5XBJ5610qMrqGVgykZBByCKWj2s+4eyj2OTHgvR1SFF0GyCQjCL9pk28FmBI6MQXfBOSNxq/pXh+zsNRS7t9Nt7cqu0FLhyq/KFyEPy7sKAWxkgda3aKHVk92CpRWyCiiiszQKKKKACiiigAooooAKKKKACiiigAooooAKKKKACiiigAooooAKKKKACiiigAooooAKKKKACiiigCO5/495P9w/yrzGvTrn/j3k/3D/KvMaAFooooAKKKKACiiigAooooAKKKKACiiigAooooAKKKKACiiigArl/iort4D1EBXaIeWbhUzkwCRfN6f7G78K6ikIBBBGQeoNaUp+znGfZ3JnHmi49zw/Vrix1S+vrHwvp/h3yjq+nfZ5YWaS1nJDhRKgAUMABkL6jNZt+Z73wja6HZWE93qLX17qN/Y6dEEFnPH8qALn5YxIQevPXvXvUFhY28SxQWNrFGr+YESFVAf+8AB196fFaWsU8lxFawRzSf6yRIwGf6kDJ/GvVjmkY2tHbu/K2v5nI8I3uzxTWNW0PWH1u9Y2n9uX0WlzaSpANwJio+534brjtnNXdP1qw0+TS7eS4ia+0jWNWu7u2B+eJFWVtzDsDlcH3r1qPTdNjnS4j06zSZBhJFgUMo9AcZFK2n2DTTTNY2rSzLslcwqWkX0Y45Hsah5hTceXldvXy5e21vxGsNK976/wDBueEaSjJ4I8S6XrGkT2009rDq0K30aktK7hZpI+uFyV9+feui8Yw6XY/EFFvYLaDQYJdNN4mwCFF23OwsOm3eVz2zivWJbW1m/wBdbQSfLs+eMH5fTntwOPaia1tZhKJraCQSqElDxg71HQNnqPY0SzPmk5cu9+ve233feCwtla/9a/5nhWpKzazb6n4XwbKy1PUL7TUh4jmSOKHzlT/ZY+ZjHGa9T+E7rL8NtBkUYV7QMB7Ek10UdraxrEsdrAiwqViCxgBAeoX0H0p8MccMSxQxpFGowqIoVQPYDpWOKxyr0lT5duv3/wCf5l0qDpzcr/1oPooorzzpCiiigAooooAKKKKACiiigAooooAKKKKACiiigAooooAKKKKACiiigAooooAKKKKACiiigAooooAKKKKAO18E/wDIGP8A12b+QrcrD8E/8gY/9dm/kK3KACvMte0nxMfEOuT6aNRt4ZftFxE1tJsE0q2sIhz6jerDHsc16bVaSwtZHZ3jYljk/vGH9a1pVPZtszq0+dJHmVvpniezuNWmig1oqPtc6wpdMiyzSSx7Sp5zhC5AHocc4qDT7Hx5cQSefca3GIX/ANGIkMZdTdJyQzMx/dF8BiSB7jj1M6dac/u25BH+sbv+NB0+0z/q2/7+N/jW31nyMfq3mecufHFsj2ax6vKXmiS3kDBtkcd1LvLsT1aIxdeWH0NUNZsfGgt9NsrePWp2NpCLtpJmlWYyRuJg3IVcEjghj0xgCvVP7Os/+ebf9/G/xpf7OtM/6tv+/jf40liUnewPDtrc4zwDb+ILPX2t76PUHshZKMz5RIHAQBFGSrj72GXaRghgcg13tV4bK2ikWSNGDL0+dj2x6+lWKxqT53c2pw5FYKKKKzNAooooAKKKKACiiigAooooAKKKKACiiigAooooAKKKKACiiigAooooAKKKKACiiigAooooAKKKKACiiigCO5/495P9w/yrzGvTrn/j3k/3D/KvMaAFooooAKKKKACiiigAooooAKKKKACiiigAooooAKKKKACiiigAooooAKKKKACiiigAooooAKKKKACiiigAooooAKKKKACiiigAooooAKKKKACiiigAooooAKKKKACiiigAooooAKKKKACiiigAooooAKKKKACiiigDtfBP/IGP/XZv5CtysPwT/wAgY/8AXZv5CtygArDPiOBbbW55YxDHpM/ku7sdrfIj7uASB8+Oh6VuVx2p+HGuJ9Zg+26ktlqjl7iFLeMjcUVMq55HCA1pTUW/eM6jkl7pJpvxA0K4tDJctPazCdoRCYJHaQiUxDZhfnyw/hzjODVubxp4fhleGS4uVlDIqxmzl3yF2KrsG3LZKkZGax7TwjbQXdtcSz6xc/Y5zNao0aARgymVl46gtjrzgCoNO8DWFnri6sZdWmmSVZBuijy2x2cb2+85yxGSegA4xW7hQ11Zip1tNEdhpGt6Zq2P7PuhP+4Sc4UjCOWCk5HBO1uOvFaNcv8AD/RW0ePU2lt3hmvr6S6Kk7ljQnCRqeOAOenVjXUVz1FFSajsb03JxTluFFFFQWFFFFABRRRQAUUUUAFFFFABRRRQAUUUUAFFFFABRRRQAUUUUAFFFFABRRRQAUUUUAFFFFABRRRQAUUUUAFFFFAEdz/x7yf7h/lXmNenXP8Ax7yf7h/lXmNAC0UUUAFFFFABRRRQAUUUUAFFFFABRRRQAUUUUAFFFFABRRRQAUUUUAFFFFABRRRQAUUUUAFFFFABRRRQAUUUUAFFFFABRRRQAUUUUAFFFFABRRRQAUUUUAFFFFABRRRQAUUUUAFFFFABRRRQAUUUUAFFFFABRRRQB2vgn/kDH/rs38hW5WH4J/5Ax/67N/IVuUAFFFebeJYj/aGt+fBeN4gadDokkaOQE2rs2MPlUBt+/PbOcjFaU4c7sZ1J8iuek0V5NqOm2un6trVjbxXj6shtP7Il2uzhupKvjG0EndnjGc1b/t7xdcahFaQ3N1G812sV6BYLiwBuNgCMVw26PJy27GAeAcVr9WvszL6x3R6dRXllp4g8dEPc4uJ2hlit0tWsgqzkrMC7Hbkcoh4IAz71kaje+J9Wt9PlupprvZJ96CGRShJhLK/7uMcHOODgZBJprCyvq0J4pW0TPaqK47xRotndePNBu305Zcx3Jmk2EjKonl7j04OcZrjtP1Txlo+gaZZLc3HkPbW8k11PbbTa7hNlMiJ88pGPmVjz1GRiY0OdJp/1qVKvytpr+tD2KivG/EviLxldJNp8cl8jS2EqT/Z7QqFcWxcPFmPcAWGAWYEkkBOM1dfxD40kmuore8KfvliRfsheRIjNGqSgeUF5RmY5ZhzwFwRVfVJWWqJ+tRu9Ger0V558Ubd/tFi5na4aG0lUQXVtI0VyxxjbJFjyp8gYbB4JwPSjqd7rmqJHZyXupWN4NTtlFktpv+zQiaPbJ5u35iVyTuJByeBg1MaHMk7lSr8raseo0V5UviTx0LuKJVQyRoVhint2X7cVklViQsRwcKvRkAznBBqpZeINcsdU1HUlvNQvLeaBVeWTTyMTC1dlRVCjpJxwOuASTVfVZa6oX1qOmh7BRXj+k6x4wtr3ykJtUuLppt1xDIRPIzoGTAjY4C9ACn3s5wCK9grKrSdO12aUqqqdAooorI1CiiigAooooAKKKKACiiigAooooAKKKKACiiigAooooAKKKKACiiigAooooAjuf+PeT/cP8q8xr065/wCPeT/cP8q8xoAWiiigAooooAKKKKACiiigAooooAKKKKACiiigAooooAKKKKACiiigAooooAKKKKACiiigAooooAKKKKACiiigAooooAKKKKACiiigAooooAKKKKACiiigAooooAKKKKACiiigAooooAKKKKACiiigAooooAKKKKAO18E/8gY/9dm/kK3Kw/BP/IGP/XZv5CtygAqtJaF3Zvtd0ueyuMD6cVZrn5/FljHq91YC1u5Es3Ed3coqmOBim8bhneFwR823aM9aqMZPYmUktzVNk3P+nXY6/wAY/wAKPsTf8/t32/jH+FVNI8R6Jqml22pWmpWrW9wqmMtKoOSm8KRnhtvzY645qvYeMPDl69x5WrWixw3AtlladAkzlFfCHPzcMPxquWfYnmhpqaf2Fsf8f150/vj/AAo+xNj/AI/bv/vsf4VnX/i7w3Zxu0ms2TlJ47d1jnV2R3fYoIB4+bjn0NGs+JLfTrya1Sxvr1raET3ZtkUi3jOcFskZJwTtXJwOlCjN9A5odzR+xNz/AKdd/wDfY/woFk2f+P276/3x/hVJvFPhpYmlfX9MRE2hy90i7Sy7gDk8EjnB7VI/iLw/HJLG+uaarwoHlU3SAopxgnngfMv5j1pcs+w+aHcs/Ym/5/bvt/GO34UfYW/5/rzof4x/hVKXxPoESCaXWNPjtTGJFuGuoxGwJYcHd6o3PTg88GotT8YeGdPtLi5n1qxZbeITSJHOrOEOMHaDnHzL+YpqM30E5QXU0jZN/wA/t3/32P8ACj7C3/P9d/8AfY/wqvDr2jySQxNqVlHNOXEMbXMZaQKSCVwTnofp3pi+JvDjW32pde0toPMEXmC7QrvIyFznGcc4pcs+w7x7lsWTcf6bd/8AfY/wo+wtj/j+vOn98f4VboqeZlWRU+xN/wA/t33/AIx/hVuiihsEgooopDCiiigAooooAKKKKACiiigAooooAKKKKACiiigAooooAKKKKACiiigAooooAjuf+PeT/cP8q8xr065/495P9w/yrzGgBaKKKACiiigAooooAKKKKACiiigAooooAKKKKACiiigAooooAKKKKACiiigAooooAKKKKACiiigAooooAKKKKACiiigAooooAKKKKACiiigAooooAKKKKACiiigAooooAKKKKACiiigAooooAKKKKACiiigAooooA7XwT/yBj/12b+QrcrD8E/8AIGP/AF2b+QrcoAK4jXvD8N94mGo3F9aR+XKrLMliVu0VRjyhKpwyE54IPBI9MdvRVwm4O6InBTVmeWHwOH06PTJ/EEX2RVVpfLsXEjOlp9nyCWIC7drYweQRnBp934L+26jc6jfaxZTXNzI4mjWymSHY8cSkBVkBJ/dA8kg5IIr1CitvrU+/9fcZfVodjzlvCVssVmLfWER7ZmkXNmxDFrxbgZwf9nb+vtWzq9lJNqV7daVq8dp/aNusF2JbRpCNoYB4+RhsMRzkcDj162iodeT3KVGK2PJ9f8OSabpckPh0PeSTC6iRWgBSOOaGOMbwzrk/u1+YZ4z8pp7eB2uL62ubzxEskduMLGbWRsLviYr97bgeVjIUE5yc16rRV/WppEfVYXPNb3wpI15ey2mvQrHfSk3EMtlIRJGZ5ZTGSrA4JkAPqAfWodW8HTapqMt7ceI4xujmWNFs5NqeYqjAXftCqVHQAkHk9K9QopLEzWv+X+Q3hoP+n/mebDwhHmdDrkfk3k6zXf8AoT790czzIIzn5Rl8HOc44wTTbvwbE1vBHa61FDNFaW1qkv2SRWjMUbKXQqwwSGHBypAwQa9Loo+sz7h9Wh2I7Ti1iHmGT5B85GC3HXFSUUVznQFFFFABRRRQAUUUUAFFFFABRRRQAUUUUAFFFFABRRRQAUUUUAFFFFABRRRQAUUUUAFFFFAEdz/x7yf7h/lXmNenXP8Ax7yf7h/lXmNAC0UUUAFFFFABRRRQAUUUUAFFFFABRRRQAUUUUAFFFFABRRRQAUUUUAFFFFABRRRQAUUUUAFFFFABRRRQAUUUUAFFFFABRRRQAUUUUAFFFFABRRRQAUUUUAFFFFABRRRQAUUUUAFFFFABRRRQAUUUUAFFFFABRRRQB2vgn/kDH/rs38hW5WH4J/5Ax/67N/IVuUAFcRr+oXmkeLby4k1XUpbC10iTUWskEW1mV8bQdm7GPeu3qjNazvdNOFsixQx72hJfZnO0nPT26VpTkk9TOpFyWhyem+NNYvLmGxfQ7e0u2R52a5uikRhURklTtJ3fvB1AHBOcU/4feJtT1KMWmrJB5jWsl3FcK+dyCZ4/nUAAHgdM1sL4bsVtVtV0nQhAkhljiFguxZOzAdM+/Wrtvp8lu4e3h06EquxSlttIUnJXg9M5OK1lOnZpIzjCpdNs4bQvFGtafd20etSzXU14YAnzwvbSrJOsZmhkjGQuHB2OM8jnrT/+FlXRW5ul0m1a0tWRJMXZMjF5JY1Krt5GY8nnoTjpXWJ4etEiuIV0vRFjucfaEFiAJec/MP4ueeaojwXpwu7m6Sz06OW4thbAx2wXyUww/df3M7znHWr56Lu2iOSsrWZixfEHU32Wp0mwF61kNQ/4/T5Hk+UJCu/bnzOemMY+bOKl0XxhrGs+JdKSC0tbXSrme5iZXkLTOI41YEjbheW6ZNbtp4WsLbSYNLXS9Fe0hKssb2SkF1XG8jpu9+tX00z9/FK9tppMcxmVhbfMrnhnBzwxBIz71Mp0tbRGoVdLyNOiiiuU6gooooAKKKKACiiigAooooAKKKKACiiigAooooAKKKKACiiigAooooAKKKKACiiigAooooAKKKKACiiigCO5/wCPeT/cP8q8xr065/495P8AcP8AKvMaAFooooAKKKKACiiigAooooAKKKKACiiigAooooAKKKKACiiigAooooAKKKKACiiigAooooAKKKKACiiigAooooAKKKKACiiigAooooAKKKKACiiigAooooAKKKKACiiigAooooAKKKKACiiigAooooAKKKKACiuy+w2P/Pnb/wDfpf8ACj7DY/8APnb/APfpf8KAH+Cf+QMf+uzfyFblYIsrMdLWAfSMUv2O0/59of8AvgUAbtFYX2O0/wCfaH/vgUfY7T/n2h/74FAG7RWF9jtP+faH/vgUfY7T/n2h/wC+BQBu0VhfY7T/AJ9of++BR9jtP+faH/vgUAbtFYX2O0/59of++BR9jtP+faH/AL4FAG7RWF9jtP8An2h/74FH2O0/59of++BQBu0VhfY7T/n2h/74FH2O0/59of8AvgUAbtFYX2O0/wCfaH/vgUfY7T/n2h/74FAG7RWF9jtP+faH/vgUfY7T/n2h/wC+BQBu0VhfY7T/AJ9of++BR9jtP+faH/vgUAbtFYX2O0/59of++BR9jtP+faH/AL4FAG7RWF9jtP8An2h/74FH2O0/59of++BQBu0VhfY7T/n2h/74FH2O0/59of8AvgUAbtFYX2O0/wCfaH/vgUfY7T/n2h/74FAG7RWF9jtP+faH/vgUfY7T/n2h/wC+BQBu0VhfY7T/AJ9of++BR9jtP+faH/vgUAbtFYX2O0/59of++BR9jtP+faH/AL4FAG7RWF9jtP8An2h/74FH2O0/59of++BQBu0VhfY7T/n2h/74FH2O0/59of8AvgUAbtFYX2O0/wCfaH/vgUfY7T/n2h/74FAG7RWF9jtP+faH/vgUfY7T/n2h/wC+BQBs3P8Ax7yf7h/lXmNdr9jtP+fWH/vgU3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/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0338"/>
            <a:ext cx="8999516" cy="6663977"/>
          </a:xfrm>
        </p:spPr>
      </p:pic>
    </p:spTree>
    <p:extLst>
      <p:ext uri="{BB962C8B-B14F-4D97-AF65-F5344CB8AC3E}">
        <p14:creationId xmlns:p14="http://schemas.microsoft.com/office/powerpoint/2010/main" val="42268176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Degree Audit</a:t>
            </a:r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IbA0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P7Vdf8/U/wD38NH2q6/5+p/+/hqGvUPCfwjv/FPw70vxBos0s+pX+qvZfZymI441HMjN2xivvKro0knNJHwlKNWq2oanmv2q6/5+p/8Av4aPtV1/z9T/APfw17DqP7PHiu38TWGmWt/ZXmn3MJmm1NOILcKcOGJ7jt61k+PPhDeeH/G3h3w/pmqx6tDrwX7LdomFJLYboSCB1+lYxxGFk0k0bSw2Jim2meafarr/AJ+p/wDv4a6L4f8AhfxL45106LoM2+7ETTETXJRdoxnn8a72T4MRaj8TL7w/oOpSnQdIVBqurXShUhcDMiqehPoO3evUfhb4G0bwN+0YdN0O4uLizl8O/ao3mYMcs4B5AGQcZ/GsK+Loxg+Re9a+35m9DB1ZTXO9L23PNov2c/iqykvNp8ZHQHUCc/kKwLT4O/Em48XXHhfyVi1CC3Fz+8vMRvGW27lbvzX1VceE9dn+L48SJ46lg01AmdFjbIcBcEMCehPPSpNN1KXUPjxf2b6dc20em6IFSaRMCcvKCSp7gY/nXmLMKlnpF6X22PSeXU7rda233Pibx14f8QeDPEUug63OVvYkV2EVwXXDDI5rpfA/wp8e+MvDJ8RaLJA1gHdC016UbKdeKl/agn8/4267yD5Zjj4Pog/xr6D/AGZv9G/Z0km27P8Aj8kzjr15/SvQxNd08LCooq7t07nBh8PGpiZ023ZX69jwPwj8F/iN4p0C31zSXtXs7gsIzJf7SdrFTx9Qa5Oy8L+KLrx2vgoGSLWTcm28uWcqocZPX0wOtfXXwO1iz8M/s8aPrGpuwtYkZ5XA+6HmIz9Buqt478Aq/wAdPB/j7TYd8Ms/lXxjHG4Rt5ch9iOM+wrmjj2qs4zirK9tOqOmWXp04Si3fS+vRnznefCL4g2vjSy8IyyW39qXtu9zEovspsXrluxql8Rvhn478A6db6h4gCrbXEhiWSC6MgDYzg+ma+nL8mb9rTTkxkW/h1357bnI4rqfGlnovxI8O+JvBvmIbq0YRPu6xS7Q8bj25/nUf2hKMoc0VZpN6dy/7OhKM+WTum0tex8e6V8L/HWpeAn8bW8kI0hIXmLPeYfYmcnb+FcF9ruv+fqf/v4a+vorG78Pfshajp98jRXUNjPDKpHRjIVIrxj4X6f4XvPA9uNeh0i3B1iETTTSp51zCzgNGOd0e3rnGCM13UMSpKcpRTSlZWRxV8LyuEYyabV3c8o+1XX/AD9T/wDfw0farr/n6n/7+GvcI/h94CvIkha4ji1K81AQ28FnqAnEauzqM4H8JCE47HrXkvjqx0zS/FN5pmkSvNbWbCAys2fMkUYdh7Fs49q6qVSlVfKo/gcdWlVprmcvxMn7Vdf8/U//AH8NH2q6/wCfqf8A7+GoaK6PZw7G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wr1vwf8AGS58LfBe58F6Tayw6rNcyFL0MNqRPgsR33dQPzry7+zdR/6B95/34b/Cj+zdR/6B95/34b/Coq06dVJT1tqaUqlWk24aX0OtPxR8Wf8ACt08Bx3Yj00OxaRciV1JyULZ+7kmuo8CfG+fw74Z0vStQ8L6frNzozMdLu52Ia3B7dPw4ryr+zdR/wCgfef9+G/wo/s3Uf8AoH3n/fhv8KieGoTVmut/mXDEV4vmTfY9K+IHxi8UfEA2+iR21tpGnzzr5trZ5H2hyRy7dT9K9307WtG0n9pDVDqmqWlhDY+H7a0Vp5AgLHDYGa+StEXVdK1my1OLSriWS0uEnVJLdyrFWBAPHTitDx3qeveMPFl/4j1DSp47i8kDNHHA+xAAAAM84wK5quChK0I6Rs/xt/kdVLGVI3nLWV1+F/8AM+qLrRfhjL8Ux8QpfiHCLpJVm+zJeosWVXAzzkj2rpNG+KHgPVvGl/Jb69p6RWNqtv8AaZJQizM7biEz94DaOfevhf8As3UP+gdef9+G/wAKP7N1H/oHXn/fhv8ACsJZVCa96o3pZbG0c0nF+7Ttrd7n1X43+Hvwf8WeLL/xFfeP4ori+kDyJHeR7QQAOM/St3wRr3gnwz8G7/Q7TxJp7iGO9WCN7pfMddzhc+5GPzr43/s3UP8AoHXn/fhv8KP7N1H/AKB15/34b/Crll3NBQlUbSt26ERzBxk5xppN379T6c1nxH4fj/ZHi0OHXLFtRbTIla2WdTJkuCV29c1v/s2fFnSL/wAAx6V4o1i1tNQ0siFXuZQpmi/gIz1IHB+gr5E/s3Uf+gdef9+G/wAKP7N1H/oHXn/fhv8ACqnltKdOUHLd3uKGY1Y1IzUdlax9c2HirwzJ+05qOtSa9pq2EegJBHcGddjOXBIB6Z61wUHxNtfDX7UGr6pDexTaFqUyW1zJG4ZCu1QsgP8Asn9M14H/AGbqP/QOvP8Avw3+FH9m6j/0Drz/AL8N/hVQy+kr3d1y8pM8fVdrRtrc+y/2iPGnhW++Duu2emeItOuLmZI1SKCdWZsyLnAHtXxYm3eu7O3Izj0qx/Zuo/8AQOvP+/Df4Uf2bqP/AED7z/vw3+FbYPCwwsHBSuY4zEzxU1NxtY9pa/0A+I4JrTXtAttDjsz/AGTbW8v2aVZfKA23EirvUE7snJycVEdN+DTXgs1ngkSYTSvevfODEwkULGB3BBc5PJHNeN/2bqP/AED7z/vw3+FH9m6j/wBA+8/78N/hS+rLpNh9Zl1gj2G1sPg7deddCO3hdElWKzOpMiyBZiocu3RimCB0OajtbT4X273MMUekTWc2j74Li4v3NwJ8pvVl6K4Bbbjrj3ryL+zdR/6B95/34b/Cj+zdR/6B95/34b/Cn9W/vv7xfWH/ACL7j2/T9N+EVt4ljntZtLVLV4mT7XqRaGWPf80mAPvhR9w+tebfFa70m81qxbRvsv2dLFVYwYwX3uTux3wR+lcz/Zuo/wDQPvP+/Df4Uf2bqP8A0D7z/vw3+FVToKEuZyb9SalaU48qhYq0Va/s3Uf+gfef9+G/wo/s3Uf+gfef9+G/wrp5l3Ob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/TLav90flRtX+6Pyqj4kvL3T/D2o3+m6c+p3tvayS29mjhWuJFUlYwTwCxAGfevFf+FufGb/o33Vv/AAaR/wCFfnp+gHvG1f7o/Kjav90flXlXw4+IXxI8QeK4NL8SfCO/8Nac8bs+oS3ySKjBcqu0DPJ4rc1P4gGwbxbHJpoabRAptVEv/H3uRT6fLhjg9eMGgDudq/3R+VG1f7o/Kual8baPbpK119ojWGJmklWItH5ixea8St3cLk49j34p8HjTRpSUYXcMoWVmilgKsojjEhJHujAj1zQB0W1f7o/Kjav90flUVjcxXllBeQEmKeNZEJGDtYZH6Gpq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MD4jvZx/D7xDJqF1fWlmumXBnnsc/aIk8ttzRY53gZI98V8Xf2x8I/+infG/wD76kr7MPiK1Iwbqcj/AK9x/jTP7c0//ntJ/wCAq/40AfPf7OWo/D64+KtjF4f8cfE/Vr828+y11xnNow2HJbPcDp7173q3gDTNS1O41Ca7u1kna4ZgpG397CsR4xzt27hnuatLr1ipys8oPqLZf8ad/wAJFa/8/c//AIDj/GgDOn+HOlS3F5ILh0W7jkDbYI/MDvH5bN5m3djHO3OM/lU+qeBba8uZ7qHU7u1nmyrOiq2EaAQsoBHcKDnsatf8JFa/8/c//gOP8aP+Eitf+fuf/wABx/jQBuabapY6dbWUbMyW8KRKzdSFAAJ/Kr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JUUUUAFFNkdI42kkdURRlmY4AHqTWG3jLwirFW8T6OCDgj7Yn+NVGEpfCrkynGPxOxvUVgf8Jp4P/wCho0b/AMDE/wAaP+E08H/9DRo3/gYn+NV7Gp/K/uJ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VdN1HT9TgNxpt9bXkQOC8EocA/UVaqGmnZlppq6CiiikMKKKKACiiigAooooAKKKKACiiigAooooAKKKKACiiigAooooAKKKKACiiigAooooAKKKKACiiigAooooAKKKKACiiigAooooAKKKKACiiigAooooAKKKKACiiigAooooAKKKKACiiigAooooAKKKKACiiigDwL9p/wAS3y6nZ+F7eZ4rXyBcXAUkeaWJCg+oGOnqa8Qr2L47aTca98a9J0S1ZVnv4LW3jLdAXkYZP51m+MtB+Een2es6VpfiDXl17Ssok1xArW19Kpw6IFGU5zgn9a+wwE4UqFOKWrV9F+LPkcdCdWvOTeidtTy+iu3k+F/iZdEGrQy6TdQrJBHPHbX6SyWxmIEfmBfu5JHc4rVuPgl4yt2nE114fjFtcra3TNqkYFvI2Niv6FsrgdTkcV2PE0V9pHGsLWf2WeZ0V31j8JfFlx/aJnbSdPXTdRGm3LXt8sSrOQCoBPBByMY65rMvvh94msYbmS8toYDbaumjyo8o3C4cbl+q4IO6qWIpN2UkJ4eqlflZylFegf8ACo/FaXOoQ3U2jWQsb37A0t3qCRRy3GwP5aM3U7SDzjrXG2Gl3l5rsGiwx7rua5W2VQd3zltvUdeaca0JX5WTKjUjbmRRor1T4xfDfR/DtzoreEr+bULS9uZNNnkmcHZexuEdcgDAyf0NZHiD4S+LtEilkuRpk/kXsdldLbXqytbSSHEfmAcqGyME+tZwxVKSTvuaTwtWLatexwVFei6j8I/Emi3anVm0+a2g1K3stQWyvVlltfNYBS6jlcg8E1ueO/hTa6fHqdv4cs9Tu7uLxKuj2bPcIVcNErBSuAd2T97gYpfW6V0k9xrB1bNtbHj1Fdxqfwv8S2GoWNpLcaK8d5JLEt1HqMZt4pIv9YkkmcKy+n5ZroPB3wZvr7xUdL17VNPtbVtHk1S2uLa6V47lBwCrf3QfvHHA+tVLFUox5uYUcLWk7cp5PRXpWpfDK8uY/C1voFuzXWpaXLfXdxPeRm2CxthpQwxsjx/e5ORVC2+FHi25106TAunSMdObU4rpbxTbT2wIBdJOhwTz0xQsTSa+ITwtVO3KcJRXeN8KPFa6otnu0swNp39p/bxeqbT7NnHmeZ6Z46Vy3ibRbrw/q8mmXk1nPIiqwktLhZonVhkFWXg1ca0Ju0XciVGpBXkjMooorQzCiiigAooooAKKKKACiiigAooooAKKKKACiiigAooooAKKKKACiiigAooooA6b4Z+JL7wx4usby0lcQyTLHcQ5+WVGOCCPxyPQ19jHrXw7pP8AyFrP/r4j/wDQhX3EetfNZ7BKcJJau59Jkcm4Ti9kFFFFeCe6FFFFABRTZHSONpJGVEUZZmOAB615l4w8dz3DvZaK5hgHDXA+8/8Au+g9+tdGHw08RK0TnxGJhQjeR3mr69pGlcX19FG/9wHc/wCQ5rnbj4j6MjFYbW8lHrtC/wBa8rdmdy7sWYnJYnJJpK9qnlNJL3m2eNUzWq37qSPVIPiRo7MBNaXkQ9QFb+tdDpHiHR9VO2yvo3k/55t8r/ka8KpVJVgykgg5BHUUVMpote62gp5rWT95Jn0TRXlfhDx1dWTpaaw7XFr0Ex5eP6+o/WvUYJY54UmhkWSNwGVlOQR6142IwtTDytI9nD4qFeN4j6KKK5joCiiuW8aeLrfQ1NrbKtxfkfcJ+WP3b/CtKVKdWXLBamdWrClHmm9DpLq5t7WEzXU8cMY6tIwUfrXN3vjzw7bkqk81yf8AplHkfmcV5Vqup3+qXJuL+5ed+wJ4X6DoKp17dLKIJfvHd+R4tXNpt/u1ZeZ6snxH0Qthre9UeuxT/WtnS/Feg6i4jg1CNZD0SX5D+tcJ4W8H2LaIPE3i3UH0zR2bbAiDM92f9genv/8ArrX+1fDn+yTff8ILqx0tZvs5vTefNvxnGM9cc1nVwWH2gn8v+D+hpTxtfebXz/4H6nf0Vxy7tH0b/hIPCWpza54ejYC7tLj/AI+LPP8AT9P510uj6lZ6tYJeWUoeNuvqp9COxrzK2HlT13X9b9j0qOIjU02f9bdy5RRRXOdAUUVQ1zVrLR7Bry+k2oOFUfec+gFOMXJ2S1FKSirvYv1j6l4n0HT3KXOpQ7x1SP5yPyry/wATeL9U1l2jWRrW07QxtjI/2j3/AJVztezQym6vVfyR49bNrO1NfNnrzfEHw6GwGuyPUQ8fzq9YeMPDt44SPUUjc9BKCn6nivE6K6ZZTRa0bOaOa1k9Uj6IRldA6MGU9CDkGnV4XoHiLVNElDWdwTF/FA/KN+Hb8K93hguG0aw1N48RXlukwK8hSyg7TXk4vBSwzTbumethMZHEJ6WaGUUUVxHYFFFNdljRnkYKijLMTgAetADqqahqVhp6b768htx/tuAT+HWuA8XePpXd7PQm2IOGuSOW/wB0dh71wU80txK008ryyN1Z2yT+Nerh8qnNc1R2/M8rEZpCD5aav+R7DL468NRtj7c7/wC5CxqS28a+G52CjURGT/z0jZR+eK8Xort/smjbd/18jj/tatfZf18z6FtriC5iEtvNHMh/iRgw/Spa+f8ATNRvtNnE9jdSQOD/AAng/UdDXp3gzxtDqrpY6kEt708I44SU/wBD7V5+Jy2pRXNHVHoYbMoVXyy0Z2VFFFeaeiFFFFABRRRQAUUUUAFFFFABRRRQAUUUUAFFFFABRRRQB86/HfVrjQfjXpWt2iq1xYW9rcRhuhZJGIB/Ks7xf4j+Emo2usarpvhfXTr+qfOIrm4UWtnKxy7RlDubnPB/Sum+O/gLxj4l8bpqOg+Hr7ULQWUcRlhTK7wWyPryPzrgf+FRfEv/AKEzVf8Av1/9evrMJKg6NNynZpd7fefK4qNdVqijC6b7X+49F1P4xeDZPDN7pGnWOsWkFybGSGyW1gS3tDA6M6qVYFt20nc3OccVh+Ivih4f1GDxdHDa6iDrPiK01S33xoNsUWzcG+bhvlOAMj3rlv8AhUXxL/6EzVf+/X/16P8AhUXxL/6EzVf+/X/160jTwcdpr715f5ESq4yX2H9z8/8AM9Q1XxX4M8S+BPFetatLqcGnXvi6C6ihgERuwFhXkozYI4IJzxnPbFYF38VfC/iK51xvElhq9tHc+ILfWLL7CI3bESCMRvuIAyqjkZ5Ncd/wqH4lZ/5EzVf+/Q/xo/4VF8S/+hM1X/v1/wDXpRp4Rf8ALxeWq02/yCVTFO37t/c9d/8AM9BsfjD4aTxZ4g1OebxEum6nqP2p9Ma0tri2uotiqVdHOY3O3G4M3GOK898BeKPD+hfE6Txbc6XLHaW7z3Gn2UChhHKQfJU5I+VSRz7Dil/4VF8S/wDoTNV/79f/AF6P+FRfEv8A6EzVf+/X/wBerisJFNKa1Vt0RJ4uTTcHo77M6u1+LH/CV6AdB8W2lul7/bNne6bPY2ccMaSCUeYZcEdVJ+bBPrW7448ZeF7Hxj4n0PRUvZb3XfElq99PM0f2aJIZQd0bA5bceeQMZxzXm/8AwqL4l/8AQmar/wB+v/r0f8Kh+JWP+RM1X/v0P8ajkwnNdTSXa68v8i1UxfLZwbfez8/8z0b4k+PPCug+K/GFjpMeo3V5rGtWkt/I3ltAkcDq5MLBssWx3wBUGo/GzQ0v5tQ07TdQkl/4S1dajSZVUNB5AjZSQxw/XHUdOa4D/hUXxL/6EzVf+/Q/xo/4VF8S/wDoTNV/79f/AF6I0sHZJzT+a8v8hyrYy7ag18v67nQaL4s+Fuh+LrfVLHRtdvY3e6kuJ71InaBpAfL8uEsUYoTncxBNdFc/GPwzN4s0fUJl166toNAudHvJ5YIhOxkORKqq20/7vGPevPf+FRfEv/oTNV/79f8A16P+FRfEv/oTNV/79f8A16coYSTvKafzRMamLirKH4HX2nxT8M21noujGz1WbS4vDk+h6hJsRJtruGWSMbiCRgZBx6UWHxU8N6cE0mzs9UfR7HwvdaNZyyxx+fLNMysZHUNhVyOgJxXIf8Ki+Jf/AEJmq/8Afr/69H/CoviX/wBCZqv/AH6/+vT5MH/OvvQe0xn8j+46vSvilo9q/hZoL3xFpUukeH/7NmnsooXDS793MchxJGfQlTmuK+LXiLQ/FHi5tU0HShp9ubeOOTMSRNcSgfNKyJ8qlj2HpVr/AIVF8S/+hM1X/v1/9ej/AIVF8S/+hM1X/v1/9erpvCwlzRmr+qM6ixVSPK4O3ozhqK7n/hUXxL/6EzVf+/X/ANej/hUXxL/6EzVf+/X/ANeuj61Q/nX3o5/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5DSf8AkLWf/XxH/wChCvuI9a+U9O+E3xIh1C2lk8HaoqJMjMxj4ADAk9a+rD1rwM7qwqOHI099vke/ktKdOM+dNbBRRRXhHthRRVDxDqC6Vot1ftjMUZKj1Y8AfnVRi5NRXUUpKKcn0OC+KXiJpZ20OzkxFH/x8sD95v7v0HesHTPBXirU9Nj1HT9Eubi0kBZJE24YDr39qwZZHllaWRizuxZie5PWvpz4S31vpvwk0i7um2QqCrN6bpSoP5kV9FVbwNGKpq7ufO0ksbWk6jsrHzJHHJJMsKKTIzBAvcsTjH51peIPDut+H2hXWdOlsjOGMXmEfNjGeh9x+ddz8XvC39g/Eaz1C2j22OpXKSpgcLJvG9f6/jW7+1AjyXnh2ONWd2WdVVRkkkx4AraOL5p01HaV/wADKWE5YVHLeNvxPFKs6ZY3mp38NhYW73FzM22ONOrHrXoukfBXxNeWC3F3d2WnyuMrBLuZ/wAccA/nVbwJ4e1Twz8Y9G0zVoBHMJGZWU5WRdjfMp7ireLptS5JJtJmawtROPPGybOP8TeHtW8N3kVnrFutvPLEJVQOG+UkjnH0NdH8MPEbWl4ujXcmbadv3BJ/1b+n0P8AOtn9pb/kebT/AK8E/wDQ3ry9WZWDKxVgcgjsahRWLw65+pbk8LiHydD6JorK8Kal/a2gWt8SDIybZMf3xwa1a+XnFwk4vdH08JKcVJdTB8b68ug6O0qYN1L8kCn17t9BXi08sk8zzTSNJI5LMzHJJroPiLqjal4mnVWzDa/uYxnjj7x/P+Vc5X02X4ZUaSb3Z81j8Q61VpbIKveHrD+1Ne0/TSSBdXMcRI7BmAP6VRrQ8NXy6X4i03UnBK211HK2PQMCf0rtnfldtzjjbmV9jpfizqS3/jyTTWYwaZpbrYwxp0jjQgOQPXr+Qr1DxgdW0HQYI/B/hnR9U8MG23uRH5j7sHLkA88c5wa8r+LOltY/EG8mkbFnqMovIZgMho5DkkeuCTXofgiLQfA9nP4ot/G02o6CcwJaLCfmlIyFxnhsZ7CvLrKPsqbjr5a6/d1PTot+1qKWnnpp9/Q85+EmrPp3jezt3w9nqTfY7uE/ddH45HsSKLW+k8FeOdQsFdnsobp4JU9UDcN9QKk+HFm+vfE22uooRBbRXTX0/wDdhjVi3J/IVg+LtQTVvFOqanFny7m6kkTP90nj9K6pQjUqSi1o1r+hyxnKnTjJPVPT9T3OGSOaJJYmDo6hlYdCD0p9cb8KNUa80F7GRsyWbbVz/cPI/LkV2VfM16TpVHB9D6WhVVWmprqRXdxDa2stzcOEiiUs7HsBXiHirXLjXtUe6lJWFflhjzwi/wCJ716X45tdX117fw1oduZ7i4BmnG8KFjU8ZJ7Z/lRpPwZgsbX7f4w8QQWVuoy8cLAAexduPyFengHSoR9pUer27nm4/wBrXl7OmtFv2PHqK+iPDnhP4ZeIrafTtJ0W5mhhX/kIlZFDt0+WQ/ePfpiuf8TfAydN83h3VVlHaC7GD9A44/MV6Ecxo83LK8X5nBLL6vLzRs15Hi9FdLd+A/F9vfy2J0G7lmiALiEBwAc4OQe+DTP+EF8Zf9Czqf8A35rq9tT/AJl95yexqfyv7jnT0r6T1+9uNO+A1rfWrBZobC1ZSRkdU4rw4+BfGWP+RZ1P/vzXtvjuCa1+AH2a4iaKaKwtkkRhgqwZMg15+OlCcqaTvqehgozhGo2raGT4d1WDWtJhv4ON4w6d0YdRWjXlXwl1RrbWpNMdj5V2uVHpIv8AiM/pXqtePjMP7Cq4rboevg6/t6Sk9+oV5l8T/EjT3D6JZSYhjOLllP32/u/QfzrufFWpf2RoF1fD/WKm2Mf7Z4FeFSOzFpGYsxJYk9zXblWGU5OpLpt6nHmmJcIqnHrv6CUV7bfeBfhjoukaZdeINRv7SS+gWRf35IY7QWxhTjrVD+xfgh/0MF9/39f/AOIr01joPVRb+R5jwU1o5JfM8hor17+xfgh/0MF9/wB/X/8AiKP7F+CH/QwX3/f1/wD4in9cj/JL7hfU5fzR+88hrt/hh8PtS8X3YuXL2mlRP+8ucYLkfwp6n36CvSfDfwy+G+v2n2/SbjU7u2V9u8zFVYjqOVGfwrqPH/irS/h/4YjitYIRcFPLsbNOBx3I7KO/rXLWzBzfs6KfM+51UcAor2lZrlXbqZviC10/S9Ti0y2vFeXyA/kvJukCjjcfrVOvDrTxFqA8VL4gvLh57lpd0zMfvKeo+mOgr2+N1kjWSM5RgGU+oNeXjMI8O1d3v+Z6mDxaxCdla35DqKKK4jsCiiigAooooAKKKKACiiigAooooAKKKKACiiigDtfBP/IGP/XZv5CpdX8R6Zpd29tdG5LxwC4lMVu8ixRkkbmKggD5T+VReCf+QMf+uzfyFQ6l4Yg1PxLPqF/uktJLGO28lJ3TcQ7s24KQGUhhwc96umoX97Yzqudvc3N5biBlLLNGVADE7hwD0NL5se4L5iZIyBuHT1rze68B6tca1fXkq6a0MySIqRymItmZHjJxGQCqqQd28En04pT4D1iQpvl01JDZmKSZRnLhMR7V2DZtYLyrAEA/Jk1t7Gn/ADnP9Yq/8+z0hpI1G5pEUepOKbLcQxqzSSooUZbLdBXnVl4C1a3kW5uptP1No5EkFtOzCKQsrtMGO09ZXLLweFHTs+08AXtpblnGm6jP5ql0uNwSZBbCIBjtJ+VgSo549DyD2VP+cPb1v+fZ2UfiDSZG0tVuxnVUL2WVI80Bdx7ccHviptM1fTtSSV7O6SVYrh7dj0/eKcMBnrj2rlL3whqkmhaDbWt3aQ3uk2DRJKdxUThY9jDjO3KHPfBrJ1D4e6w1r9jtZ9OMQuGmjdyQ6MXjbOdhPOw8Arzg5PSmqVF/aE61eP2L/wDDL9bnpnnRYY+YmF+8dw4+tHmx5A8xMkZA3dR615peeD7nSILW7+zW10kbA3VtFC7i6YzO48wKhJADjna2CBxjmqWh/D3Vn0aEzrDFLLZgKrzMhtSY2Xy9oUkr82fvDqcgmn7Cna/OL6zVul7P8f8AgHrCzQt92VDxnhh0oE0RC4lT5vu/MOfpXnd98O7hknXT3sLLzHbmJSpKG3RCmQOhdST7HPJ4oX4f3TK8nl2UUnkkQK0rS+S5nSTKnYoXhT91Ryfqan2VL+cr29b+T8f+Ad/p17a6haJd2U6TwOSFdehwSD+oNWKxvBmkyaJoEWmypbqYpJCDB91gzswOMDBweR+prZrCaSk0tjpg24py3CiiipLCiiigAooooAKKKKACiiigAooooAKKKKACiiigAooooAKKKKACiiigAooooAKKKKACiiigCO5/495P9w/yrzGvTrn/AI95P9w/yrzGgBaKKKACuK+L9y0fh+3t1OPOuBu9woz/ADxXa1598Z8/ZdMPbzH/AJCuzAK+IicmPdsPI82r3q0/5Nkkxwfsjc/9tq8Fr1+18WeHx8B38Of2iv8AaptmT7OI3JyZM4zjHT3r3cbGUuSy+0jwsFKMee7+yzp9MuF+I/wnhY4k1fTZEY8ZbzoyCD/wJf51s+MbSC++KfgxbhAyxxXkyqw/iVUI/I8/hXjfwW8V/wDCL+KGN20g0y6Ty7ohCwjI5VyB6dPoa6v4o/ELSm8UeGtb8M38d++nmbzlCMoKtsG07gOoDVwTwtSNfkgtNbeV0d8MTTlQ55PXS/nZnV/EDw1pWreLI9RvfHh0m4tlTybXzkXysc5wWB5PNTeKL3R9R8deC5rHUrO9uoruVHMEqudpiPJweBkVh6vf/Cjx6kWratcSWd4qBXJ3xuAOxIBVsetc9oVv4Ot/i94aj8FzyXFsu8XDtuIL7Wwct14/lUQpvl9694p9NNu5c6i5vdtaTXXXfsVv2lv+R5tP+vBP/Q3ry6vUv2lVb/hOLQ7Tj7AvOP8AbevLa9XBf7vD0PKxv8efqenfBy5Z9LvrQniKYOv/AAIc/wAq7a9mFvZT3B6RRs/5DNef/BjO/U/TEf8AWu38RZPh/UMdfs0n/oJrwsdFfWmvQ93BSf1VP1PIfDvhbxF4oFzcaPp7XYjceaRIq7WbJ/iIrW/4Vb48/wCgC/8A3/j/APiq9N/Zhg2+FtUuMf6y9C/98ov/AMVXrdduJzKpSquEUrI4sNltOrSU5N3Z8j6v4F8XaU0K3mhXe6YkRiJRKTjr9zOPxqIeDPFpXcPDeqY/692r3n46eKNZ8L6HYz6LPHBLcXBjdmjDnbtJ4z0rxY/Erx1u3f8ACR3Of9xMf+g11YeviK9NTSX4nLiKGHo1HBt/ga+nanANCh8L/EXR9SgtIM/Yb8QMs1t/s8j5lpf+ES8Km12r8TrX+zd3meUY23Z9dmfvY9qTS/jD4qhAh1NLHVbf+NJ4QpYfUcfpWpHp/gL4iKU0dR4a8QkErbt/qZj6DHB/DB9jUy9pTd5XivLVfc1dFR9nUVovmfno/vTszB17xPomk6DP4b8EwzrBc8X2ozjE1yP7oH8K1wldBH4N8Qv4tHhf7C66juwQfuhf7+f7uOc13l1pvwn8N3KeHdX+2alfnC3V9Ex2QOevQ8Y9ADjvW/tKdHSN5N66av1MPZ1KusrRS010Xocr8I7gxeJpLfJxPbtx7qQf8a9YrgYPCzeFfivBp8MxuLSS3e4tpSOWiKnr7g8Zrvq8XMpRlVUo9Uj2stUo0nGXRs801CG61z4v22n2kkqMJ44i0chRlRRucgjpxursdL0nxB4j1O+8Sf8AEs1u4tL6W2fStS3BLbYxChDkrnbg5IrA8DaJc6p8Z7m8VvKttNuTc3Em7GAOg/E/pmqPg74l3vhHUNSt4bO3v7G4vZJjltr5LdQ3cYA613uMpQUaWrUV+JwKUYzcquzk/wAD16LxlrqRixj+H+rJqCnaIgyC3A9fN6Y/Cub+JV18RbPwjca1fatZ6QiOqi008Fnwxx80p+vaoT8ebDy8/wDCOXW/0+0Lj88VwfxG+Jmq+L7Mad9mjsNP3h2jVtzOR03N6D0FY0MJV9om6aS69f8AM2r4ul7NpVG306f5Ha/s6XptdP1vUtWuJEiuLm3iS4nYkSSHcMBj1OSPzrU8S/GNdC1280m58NXW+3lKBmmC71zwwBHQ1wfxY1dGs9H8K6DHINO023jkZ4lJDzFQc5Hpn8yaPiPrFr4l+H3h/WLldmtW8zWdzuXDOAud306H6k1p9WjVqKpUjpL8O33mX1mVKm6dOWsfx7/cdX/wvq1/6Fyf/wACR/hWF49+LkPibwreaLHos1q1xs/emYMBhg3THtXlNFdkcvw8JKSjqvU5JY+vKLi5aP0LmiXJs9ZsrpSQYp0bI9M8/pXvx6187J/rFx13D+dfQ0WfKTPXaM/lXn5wleD9Tvydu016HC/GS6KadY2YP+slaRvoowP515i33T9K9A+Muftum56eW/8AMV1nwi0j4Ya9B5BsXk1XZ+8t76bcT6lMYBH4ZFdGFqrD4SM2m/T1MMVSdfFyiml6+hR+P3/Iu+Dv+vQ/+gR15FX058Vvh83izS7GLT7xLOXTkZYI3XKOCANpPUfdHPNfOviLQ9V8P6i2n6vZyW046Z5Vx6qehFaZdWhKkop66/mZ5hRnGq5NaafkZtdf8LvBV14x1sRndFptuQ13MPTsi/7R/Qc1i+FNBvvEmu2+kaemZZT8zkfLGndj7CvrDwnoGn+GdCg0rT02xRDLuesjd2b3NGPxnsI8sfif4BgMH7eXNL4UWrW1tNH0hbayt0htrWLEcSDAAA6V8j+MPEF/4n16fVtQf53OI4wfliQdFH+eTX0L4e8ZDxN4q8SWVm4bTdPs9kTD/lo+WDP9OMD6e9fMZ6mufLKLhObmtdPxN8zrKcYqD01/AK9t8BXRu/COnyMxLLGYyf8AdJH9K8Sr1/4V5/4RCLP/AD2kx+daZsk6KfmRlMmqzXkdXRRRXzp9CFFFFABRRRQAUUUUAFFFFABRRRQAUUUUAFFFFAHa+Cf+QMf+uzfyFblYfgn/AJAx/wCuzfyFZuv+KbjSPFj2M0cTWP8AZ4kQ4If7QWfauemGCEfWrhBzdkZ1KkaavI66ivPrHx9dN4ZW6ubHN0sAWeePAijuGRmRdpO4jhckeo98Jd+PLxLa3gaye01IxxPJHIFeMqxi+bIb0duPUc1r9VqXtYx+uUrXuehUVzPh/wAXRa5bXktrYXcCRQefDLNGQkqnOOfXjOPQisPQ/F2vC10+6vbCe+hv4rdUP2b7Ltnk/hXcx3JjJJ7YHXNSqE9fIp4qnp2Z6FRXAD4hk6bNNDpdxIyIVWaRkVTMYnkVSAc4whBP0qWz8fEIwuNLuHeJPNuSjIFhQCLdjnLcyg+vB/F/VqnYSxlHud1RXO6B4qj1a/a3XT54Ijam6gmdlIljDlM4BypyM4PYismD4iQXE7W1tpFxPciQKqJPGVZTHI+7fnB4jYcZ5xzUqhUu1bYp4mkknfc7iiuO07xjJq2u6TBp9k66ddvKjzy4yzLCH2gA5GMjk9cGs9fFmuQvf6g9vLdWNlcXYuI0tPLVYYd+CspbDMSqjGOcnpiq+rzJeKp7r+v6ueg0VxL+Ojb3V1DcaTdM1uGknAePEMarETzn5j+9H5Gi68Uas/hNdSS3S2uH1f7EAkfnny/PMeQoIy2B09aPq89PMf1qnrbodtRXBwePvsWnwNqdu08zXUkEhQCKRAswjDNESSDggnt784qO3+IsdrZ2X9pWbSzTRO7tbsvDBZGA25yARHjJxknjij6tU7E/XKPVnoFFcnZ+MmurpLGHRLpr85drfzY/lj2I+/dnB4kXj1zVrwt4qt/EF3NDb2N5FEql4p5IyEkUNtPOMA55x6c1LozSu0aRxFOTSTOiooorI2CiiigAooooAKKKKACiiigAooooAKKKKACiiigAooooAKKKKACiiigAooooAjuf+PeT/cP8q8xr065/495P9w/yrzGgBaKKKACuM+Llq03hyK4UZ+zzgt9GGP54rs6p6zYx6npVzYSYxNGVB9D2P51th6nsqsZ9jHEU/a0pQ7ngNewfsxJHJq+tLJGjjyIyNyg/xGvI7qCW1uZLedSssTFHB7EV69+y9/yGda/694//AEI19Jj3/s0mv61PnMAv9oidXpHjPw1pnj9/BOn6IIke5aN7oY+ec5Y5GMkZ4zn9KxPFvw903UPjJYWsMIh0+7tmvLuKMbR8hwQPTcSv5muRg/5OG/7jh/nXrHifWrXR/jBoX2yRIobzTpbfzGOArFwV/MjH41504ujNez3cT0YSVaD9pspEGo6/q+j+KYNB0fwK8mgxMkUk6QEDBxkpjjAz364NPFtp/g/4m2sOn6ZGIfEgIO0hRBJGCWIGOjAjgY70/wAa/wDC0oNYd/DMmm3WnPgxpIiiSPjkHJ5+tcS+q+K4/i14Xs/GslmskLmSLyFAUeYpXk+uQBWVOnzxumtndXd3/TNKlTklqnuraKy/pG38efGUWmxXHhdtLWZ76yDC53gGPLEdMc9PXvXz/XuX7QvhHVL+6/4Si2aA2VnZBZwz4cYY9Bjn71eHwxyTSpFEpeR2Cqo6knpXp5cqaoJx+fqebmLqOu+b5eh6f8HrUx6Nd3bf8tpwq/RR/ia7W4jWa3khbpIhU/iMVT8Oacuk6Ja2AxmJBvPqx5J/OtCvn8TV9pWlNHv4al7OjGDJP2c4Wt/Bt9buCGj1KVCD6gKK9Nrkfhrbx2kWqRow/f3X2jb6bkUH9VP5111LEVPaVHPuOhT9nTUex5D+0/8A8i5pH/X43/oBrwKvp/4y6DpfiDS7C21PxBbaMI5y8bzAESHbjHJFeM+K/hjr+i2Z1GzeDWdOxnz7M7iF9Svp9M17eXV6caKg3Zni5jQqSrOaV0Y/g3wdrPi37WNHWBmtVUsssmzdnoB+VJfeD/F2l3cazaFqMU28CN44y3zZ4wy1i2d1dWVwtxZ3E1vMh+V4nKsD9RXY2HxW8c2dt5C6uswA4aaBHYfjjn8a7qnt1L3LNeZxU/YOPv3T8j0P4l+Lbrwx4T02xJjHiu8sI47q4AHmQoB8xJ9Sc498mvLvh14RuvF2slWcw6fb/vL66Y8IvUjJ/iPP86d4b0HxF8QfEUk8k0sm5t13fzfcjX69M46KK3PiD4q02w0YeB/Bx2aXDxeXSn5rp+/PcZ6nv06Vy04eyXsqfxPd9v66I6Zz9q/a1PhWy7/11ZvWusReJviPfajZDOm6ZZiytH9Vz1/HDfhXS1zfw60htJ8Nxecm24uj50gPUAj5R+X866SvDxcouq1HZafce3hIyVJOW71+88f+JMU1j4vupIZJIhcxq+UYruBGCOOo4rntKsbjU9TttOtFUz3MqxRhjgFicDntXpPxb0prrS4dTiUl7UlZMf3D3/A/zri/h1/yP2g/9f8AF/6FXv4StzYZSW6X5Hg4ujy4lxezf5nSf8Kb8cf8+tl/4FLR/wAKb8cf8+tl/wCBS16v8ZfHOp+C10s6dbWs/wBrMofzgeNu3GMEf3jXnf8AwvLxN/0DNL/J/wDGuelXxtWCnFKx0VaGDpTcJN3PS/hBo3ijRdFm0vxMls0UBUWRVw7BecqT6DjFeG/FzWtR1bxtqEF9IvlWM729vGgwqKG/me5rp/8AheXib/oGaX+T/wCNeba3qE2raxeapcIiS3UzTOqfdBJzgVphMNUjWlUqJa9jPF4inKlGnTb07lOiiivSPNL3h+1a+1yxtFUt5k6Aj2zk/pXvh615f8I9KabU5tWkX91bqUjPq56/kP516hXz2bVVKqorofQ5VScaTk+pwXxjtS+m2N4B/qpWjb6MOP5V5rBPNazJcW8rwzRnckiNhlI7g17n4p00avoN1Y/xumYz6OORXhMytGXR1KsuQwPUEV3ZVUU6PJ2OHNKbjW5+59h6Tq9t9m0ezvLkfbr2zWWMN1lIVS2PfnNR+NPC+l+K9HfT9SiGcEwzAfPC395T/TvXkfxwurix0rwRe2czQ3EFvvjkU8qwSPBr1T4b+KIfFvheDUl2rcr+7uox/BIOv4HqPrXkzoSpwjXg/wDganq060ak5UZr/g6Gf8KvAtv4M0uUSPHcajcN+/nUcbQflVfbv9ay/jz4uOgeG/7Ks5duoaipQFTzHF/E31PQfj6V6Jd3ENray3Vw4jhiQu7HoqgZJr5F8e+IZvFHim81eQkRu22BD/BEOFH9fqa3wVKWKrupU1sY42pHDUVTp6XO9/Zv/wCPjxJ/15L/ADavJT1Net/s4f8AHx4k/wCvJf5tXkh6mvXo/wC8VPl+R5Fb+BT+f5hXtvgK1Np4R0+NhhmjMhH+8Sf615F4d02TVtZtrCMHEj/OR/Cg5J/KveI0WONY0GFUBVHoBXDm9VWjT+Z3ZRSd5VPkOooorwj3AooooAKKKKACiiigAooooAKKKKACiiigAooooA7XwT/yBj/12b+Qq5faLpV9c/abyyimmzEdzZPMbl0/JiT+NU/BP/IGP/XZv5Crepa5o2m3C2+oapaWszLvCSyhTtzjPPbPeqjzX90ifLb3tir/AMIn4e3If7MjwieWF3ttIwwGVzgkBmAJ5GeDTYfCPh2KNEXTEIT7peR2bA24GSScDYuB2xgVugggEHIPQ0U/az7sXsaf8q+4ztP0PS9PE62lr5azrtdTIzKFyTtUEkKvJ4XA5qT+ytP+yWdr9lTybJka2TJxGUGFI+gq7RScpdylCKVkjGj8L6BHAYF0yERlw5XJILBSgPX+6xH40kPhXQIYpY005NssZik3SOxZTt4JJz/Av5VfuNT063trm5nvreOG1bbcO0gCxHAOGPY/MPzFLpuo2OpQtNYXcNzGrbS0bZAPpVc1S17sz5KV7WRi+HvCdvpWq3moSXH2hriIwiPy9qJGXZyNuSOrdgo9uTVmx8J+H7KcT2+ngSgBQ7Su5ACMgHzE8BWYAdga26iluraJZmkuIkWBd8pLAeWuM5b0GAaHVm3uNUacUtNjMsfC+hWN/DfWunrFPAu2IiRtqZUISFzjJUAE4ycCrZ0nTjp11p/2VPst0ZDPHk4cyEl8/XJpNL1jStULjTdQtrsoAziKQMQD0PHY4NXqUpTv7zY4Rp291KxlTeHdFmluZZNPjZ7pGSY5PzqwUEHn0RPypZfD+kSWD2LWrC3a4+1bUmdSsu7duUg5X5ueCOa1KbLJHEoaWRUBYKCxxkk4A+uaOefcfs4dkYk3hDw7MqrLp+/b1JmkzId+/Lndlzu+bLZwaa/gzwy7KzaWmF6L5rhc7SuducbtrEZ64OM4rfop+1n/ADMn2FP+VfcY9x4Z0O4k82SxAkyMukjoxAUJgkEEjaoBHQ4GRVjTdF03TbiWeytvJeTOQJGKqCdxCqThQTzhQOa0KKlzk1a5SpwTukFFFFSWFFFFABRRRQAUUUUAFFFFABRRRQAUUUUAFFFFABRRRQAUUUUAFFFFABRRRQBHc/8AHvJ/uH+VeY16dc/8e8n+4f5V5jQAtFFFABRRRQB578UPDTS51yxjLMB/pKKOSB0f/GuH0TXNX0SSSTSNRuLJ5QFdoWwWA6A17yeRg8ivP/GHgPzpHvtDCqx+Z7YnAJ/2T2+lezgcdHl9lW26HjY7Ay5va0t+v/AOBGp6gNW/tYXkwv8AzfO+0bvn3/3s+tS63rWra3LHNq2oXF7JEpVGmbJUdcCql1b3FpM0N1DJDKvVXUg1FXtqMXZpHiuUldXOk0/x54xsLVbW18RXyQqMKrMH2j0BYEisjVdW1PVrwXmpX9xd3AAAklclgB0A9KpVJbwzXEyw28TyyN0RFJJ/KkqcIvmSSG6k5LlbbNy/8aeK77Sm0u8127ns3Xa8bkHcPQnGT+ddF8L/AA0xlXXL6MhV/wCPVGHU/wB//CneEPALB0vddUADlbUHOf8AfP8ASvRVVVUKoAUDAAHAFeNjcbBRdKj13aPZwWCm5KrW6bJi0UUV4p7JNZ3l3YyNNZOizbCq+YpK59wMZFcTqvxg8caZfyWV5p2kRyxnn9y+COxHz8iuwrJ8S+H9P1618q7QrKv+rmT7yf4j2rqwtWlCVqsbo5cVSqzjelKz/M818eeOtY8ZRWkeqQ2ca2rMyeQjLksADnJPpVPwl4v1/wAL3HmaTfOkROXt5Pmif6r/AFGDT/EHg/WdIZn8g3VsOk0IJGPcdRXPd8d/SvpacaM6fLCzifN1JVoVOad1I9Qk8afD/X/3vibwa1teE/PPYNjce5OCD+eaE1f4N2JE1v4f1W+kHIjnJ2598tivL6ltLa4vJhDawSzyHosaFj+lQ8LBbSaXqy1ipt6xTfojs/F/xI1LWNP/ALH0q0g0PSMY+zWvBcejMMcewqD4ceF21S8TU72LGnwNlQw/1zjt9B3/ACrQ8LfD2VnW618+XGORao3zN/vEdB7Dn6V6NFHHDEkMMaRxoNqIgwFHoBXn4nGU6MHTob9/66noYbB1K01Ur7dv62Q80UUV4Z7YyeKOaF4ZkDxupVlPQg9RXmemeH5tB+KOhR4ZrSTUIjBJ6jd90+4r0+m7UMsMjRozQyLLGWGdrqcg11YbEyoXXRnNicNGtZ9UY37Un3PD/wDvT/ySvEK9m+OjX/iLTtJmtbGSRrMy+eI+eGC4IHXsa8aYMrFWUqw6gjBFe7lsk8PFJ9/zPCzKLWIk2u35CUUUV3nAFXdE0u61jUY7GzTLufmY9EXux9q0/DvhLV9ZdWWE21t3mlUgY9h1NereHNCsdCs/s9mmXbmSVvvOff29q4MXj4UU1HWR34TATrNOWkSfRdNt9J0yGwtR+7iHJ7s3dj7mrtFFfMyk5Nt7n0sYqKSWwV5l8UfDTxTPrdjHmKT/AI+VA+43976HvXptNdVdCjqGVhggjIIrfDYiVCfPExxOHjXhysxJfiR8PdR0nTrXXNCub57OBY1MlurBTtAOOfatnwJ8QPh9Hq8WlaHpUulvfSBC3khEZsHbnB/D8a878XeAZFd7zQhuUnLWxPI/3T/SuBuIZraYxTxSQyqeVdSpBr2aWHw2Ig+ST9L7fI8epiMRh5rnivW36n1N8SvGPhvw7bx6br0Mt2t8jbreNA2UHXcMjg15z/wmPwf/AOhPb/wEX/4qvILq4uLqXzrq4lnkwBvlcs2B0GTUVa0cuhCNnJ38nYyq5jOcrpK3mrnuOnfEn4caTDdDR9AubGS4iMbtFbqu7g4zz714eAWbCgkk8Ad6taXpt/qc4hsbWSdz/dHA+p6CvTvBngqDSXS+1BkuL0cqo5SI+3qfelOdHBJu92/PUIQrY1pWsl5aEnw58Nto9iby8TF7cKMqesaf3fr611tFFfPVqsqs3OW7PoKVKNKChHZBRRRWZoFFFFABRRRQAUUUUAFFFFABRRRQAUUUUAFFFFAHa+Cf+QMf+uzfyFY3jLw9rWp6nqlzp1zJAsulxwIqugW4YPIWibIJUFWxuGMbs9qn8N61ZafpxguPM3+YW+VcjBxWn/wlGl+s/wD37q6dRwd0Z1aSqLlZyF5oXiqSeVrK3u7bLOzf6aAslsVTZbKA3yuMEbsADBO45pP+EY8Q3F2ZHW9htBJH9mgN+Q0MX2nLqxV+T5W7ueDtB4rsP+Eo0v1n/wC/dH/CUaX6z/8AfutvrUuyOf6lC+7MHU9K8QHwZbabHbyzTpdyhwLjLrDuk8sgl1DcbB8zHHXBIxWNb+GvGo0sTefcpqrBY2dr7IEf2MKw+9jmUdcZz81dv/wlGl+s/wD37o/4SjS/Wf8A790o4mSWyHLBwk022cwnh/VP+EM8R2dvptzay3l+J7W3e5R5dgEPO4sVByjYBPpVrVNN8RXkVobF9VhZ5jbXZvJ4lcW77S0i+UcZXbgd/mNbv/CUaX6z/wDfuj/hKNL9Z/8Av3S+sS7D+qxta7/p3OOsfDHiV50jvptTdTexteE3arFNGJGJZdrb/u4GDt44wcZq14f8Oa1b6R4hivbVze3+mpCkjXAfzHWN0Ck7uo+Xn369a6f/AISjS/Wf/v3R/wAJRpfrP/37pvEza2FHBwTTuzkL/wAMeJo5X8ua7vFe3tU84SxrKkaN+9twPlBycMGPXBUkcVT1DSfEVrLp8czaqzzzxw29094P3CGOQGORUbBO7ByAR0+bjnu/+Eo0v1n/AO/dH/CT6X6z/wDfuqWKl2QngoPZs4i40TxneOJJ49TgtwsaGGK7iMpdYFXzBl9oG8MeueQcHpU1z4a1+XUJPNtbu8tlvba5L3F0vmMUmBOza4Ujbk8qhGMc12P/AAlGl+s//fuj/hKNL9Z/+/dL61Lsg+pQ6tm3RWJ/wlGl+s//AH7o/wCEo0v1n/791zHYbdFYn/CUaX6z/wDfuj/hKNL9Z/8Av3QBt0Vif8JRpfrP/wB+6P8AhKNL9Z/+/dAG3RWJ/wAJRpfrP/37o/4SjS/Wf/v3QBt0Vif8JRpfrP8A9+6P+Eo0v1n/AO/dAG3RWJ/wlGl+s/8A37o/4SjS/Wf/AL90AbdFYn/CUaX6z/8Afuj/AISjS/Wf/v3QBt0Vif8ACUaX6z/9+6P+Eo0v1n/790AbdFYn/CUaX6z/APfuj/hKNL9Z/wDv3QBt0Vif8JRpfrP/AN+6P+Eo0v1n/wC/dAG3RWJ/wlGl+s//AH7o/wCEo0v1n/790AbdFYn/AAlGl+s//fuj/hKNL9Z/+/dAG3RWJ/wlGl+s/wD37o/4SjS/Wf8A790AbdFYn/CUaX6z/wDfuj/hKNL9Z/8Av3QBr3P/AB7yf7h/lXmNdrN4m0xonUGbJUgfu64qgBaKKKACiiigChr2s6XoOnHUNXvI7O1DqhkfONx6Diq1r4n8P3UOnTW2rW0sepO0dkVbPnMoyyj3GKx/izHdzaDpsdg8Ud0dZs/KeWMuitv4LKOorzjxFpOtaPrLSW9qdXl0PGqXd3BiCOGeaYSOVj7jy027RzznvXp4XBUq1NNys3f+vva6/I5K1ecJaLT+v0PXGvvDWuJYxPJZ3wv1ka1DLkyBPv44yMd+lcvc2Xw2cs322OLF8bAiOZuLj/nnj1qx4C0q1g8eeJr6B5GhVovsaH7kSTqJpNn+85zXmDWNyPF8ymF/s/8Abx1FW2nBf7WYMH8Oa6cNh4ucoxm0kk/v1/L8bmNaSaTlBPf8D1HS/D/gW5ksVtZDdtfRPNbKZmPmIhAZu3AJA5q9ofiTwLHdXWn6TqGnRz2kcj3EcalWVY/vknHOO/WqHw/0WCw8deLJUaRkguUhtEb7sEcg851T0BdifwFebWU/mTy28epNqEsI1hX08Wew2Kssv70yAfNngYP9/ilHDqu5Rc5NJJ/em+3oumvXZAmqSTjFK/8Awx7lb63pVxZ3d5DfRPBZjNw4ziMbA/P/AAEg/jV23mjuLeO4hcPFKgdGHRlIyD+VeQ6LrulWeieKdBubox6leQbreAxtmQfYU6HGOx/Ku9+HWv6Rrfhy0j0u8Fw9nawxXA2Muxtg45A9DXHicFKlFySdtPua/wAzppV1N2OlooorgOgKoa7rGmaFpzahq95HaWqsqGV84yTgDir9cf8AFiC6ufD+nwWM629y+sWSxTNF5ixt5owxU8ED0rbD041KsYy2bIqScYNotz+PvB1vpttqUniC0W0uWdIZRuIZl+8MAZBGR1qpfeJfh7dX6Wd7daXNdSosqo8BLMrLuBzjuvNeZ/aW0260+fUteOj6quoaguqXbaesqCbbGAFj27QrKqkHFdVothqera54lvLDWkmsntYVaM2Sj7YzWYCuGPKckHAr1pYGlRXNzNaPW/nb+X/h/I4vbSqaNJ/8Nfv/AF5nSTD4fWMUV1NBpUcctut0juhIMTMFV+e2WA/GruoeKvCXh1ZYrrUbLTljmEEiqm0CTYHCnaP7pBryfU5rPxJ4dgtbYXEkVpoNpp1/+6ZTFK1zGDHyPvAAml0S+bQ/EcNx4sby1sddktriZ4i4cJZCNHwAc7gFP41f1Dmi+eUm1fTr0t/XoSqyi/diltqeuXvi7wzZSafHda3ZxnUVDWmXyJVJwGBHABJxk1uV4DdMul2FjMqT2t3c2zG30+6sfNg1G3a6do4AMZjdQwPbAIr31fujI2nHT0rz8bhY0FHle9/w/rz/AEOqhWdS9/IWiiiuA6AooooAxdS8V+HdN1uHRb/V7a21Cbb5cMhILbvu89OfrWbPrHgTWdek0Oa40+61NHZHhMZ3hlBLAtjtg965D4i3ljH4m8UaTOjS3+p6XZQ6dEsJdpJQ8nQgcYJBzxWbYTzTP4o0CDxHjULia/SLSBYjdI5U8ibGecHjNezSwMPZqabTt+i10Wyv+G5wTrty5Wk1/Xn/AF2Oohb4WXFlfahDe2b21gR9qdJnxHk4Bx3BPAI4q5Za58M9O0uLVre80tLV5jAk+wsfMAyV5BIOOa4TWtWi1qC7t9Cgs0totNsoRMmnuk1pIJ4h5Uhb5Ww25tuO1RX8k2m6gkms64NP1mHxBKuoX4sFaJV+yssTpEBjay8dOpPpXV9T51aUpel9dl5f1po73MVOMXeMV62/4P8AXc9Tk8feD45rWF9etlku40kt12tl1ckKRx3INdNXjSa3aReO0uW8ZR20Nzp9jtlOlhhf4eQHA2/u/TjHWvZT1rycZho0OXlvr3/4Zfr8tjuo1XO9/wCvxYUUUVxG5WvL60s5LaO6nWJrqYQwBv45CCQo98A1i6v458JaTcNb6jrltbyq7xlWDEhlxuHA7ZH51H8T4ZW8HXN9boXuNMkj1CJR1JhcOQPqoYfjXmcs/wDZV74e1K913/hH5dR066vJp5LEXG55p1cIVIODtI59sV6eDwdOtHmk31Vl5K/Zv8DlrV5Qdkv6/A9Th8aeFZtaGix63anUDwIDkMTt3Y5GM45xVPUPFXgS9urXT77ULC4nukR4I3jLF1f7pBxxnFcBLHeN4skvrq83+HZvEQysdsocXHkIYpC5GQjHggYwcVY+GOm6rPqP2i21IWdtBpFgbm3e0VzcDZJwGPKfh610PA0acHU5nok9+r+X4W+Zl7ec3y26/wBdToru3+Ga3Gnxy3ltDJqQDWiidh5oJwCPQE8DOOauT6b4A0ae8W8+zrLYQpcXKzOzmKNjhWI9Ca4nwlfaVpNiLbXtKlv5dUsrBbC38gsZwpIKqcYG1/mOSPWr3h651FvioniSbSJBpmrX1xpyXryAiSMALEuzqAGhbk8HdWk6E1zLnlZLvv1svldddV6pZR9no+RXflsd34e8U+EtQhSPRdTsniYuFESlFyihn7DopBNLZ+NfCl5YTX9trtnJbQSpDLIGOEZzhc8dCeh6V5jd2N1deAfDFrZW7vcSaZqQ2IuGfjlfqQCKPFraP4wuM6HFIulm2sbC7dIGiCu10u1Og+ZFzn0rP+zqLlu7XeumlnbXTr08zX6zNLZf0r/gep6v4t8N6RFNJqWr29ssFx9mk35+WXaG24A/ukH6GtmCWKeCOeGRZIpFDI6nIZTyCDXgUU9xb2l7da5eXGk6naazcQDUDaieAutrEhWRCOVlC8Ed69o8FSSS+ENIklsUsHa0jLWyLtWLj7oHYe1cuMwUaEFJO/5fL+vu0vtRrupJpo2KKKK846QooooAKKKKACiiigAooooAKKKKACiiigAooooAKKKMGgAoowaMGgAoowaMGgAoowaMGgAoowaMGgAoowaMGgAoowaMGgAoowaMGgAoowaMGgAoowaMGgAoowaMGgAoowaMGgAoowaMGgAoowaMGgAoowaMGgAoowaMGgAoowaMGgAoowaMGgAoowaMGgAoowaMGgAoowaMGgAooooAKKKKACiiigBKKWigBKMD0H5UtFACUYHoPypaKAEwP7o/KjjsAPoKWigAooooAKSlooATA9AfwoH5UtFACBVGcKBk5PHWjA9B+VLRQAhAJBIBI6cdKWiigAooooAKKKKAADnoM+uK4FfiEXtPEs8Wmx79IvI4YAzkfaImk8vzM44+YOOPSu5u/P8Ask32Xb5/lt5W44G/HGT6ZxXlsHww1az037Pb62biS50wwXAuXykU6yLMhjwuSnmb855w2a78HHDtP2z7W+/X8NDnruorci7/APAN/wAQ+LtYtfEE+h6LpNjc3X22G2i+0TmNX3wGUsxAOCMYqjJ4+1m6tHbTNCsmu7fT5bu7hubgqI2ilaOVAwHONuR65pkvhvxtJeL4i8vQjrR1JLprYzSC3WNIDEBu27iTnPQVPpPgnVbRbx5ri0knvdIureZlZgPtM0rSHAx9wbsZ68dK6lHCRir2bVur369djG9Zt7/1sdX4RvNS1Lw/a3+rWVpaXFwgkEdvIZFCEAryQOcHkVr1T0O1kstFsbOYqZLe2jicqcjKqAcflVyvJqNObtsdkU0lcKKKKgox/GepXek+Grq/sVha5QosYmBKZZ1XnHOOa5+28e2unz/2X4n8iLUYrt7eaS2H7kAFdsnzHcAd6jHJzntXUeItKh1vRrjS55poEmC/vISA6EMGBGeOoFc+fh9pJmt7mS7vJ7qNpHnmnZXa7LkE+Z8vTIH3cccV3YeWG9narvd7b7aHPUVXmvAbB8RNFmZE+w6ohdhw9uBhDH5nmHnhNnzZqO1+Jvhi4e1RWnR53KMrKuYem0tg9G3LjGevOMGqfgrwHPa/aZtfcs5zDFEtyZR5Xk+UQWKg4x0HYAZJq0vwz0dYrdVv78SQo8ZlAjDOh6Kfl4xgcjBPOTzXRKOAjJxbfyM08Q1cytG8falLqU7ap9hhtLS2FxLDHZzNMV8gSEq/3AecYJzxW2fiJoqqN1jqisFkaRPs+TFsYLhsHglmUD1LCp7jwTbyzX2zWtVhtL6LyrizjdPKb90I8/dznAHfqKc/gfSXN8Wnu83iOrEOAULOr7l46hkUipnPBSadvuHGNdLcyLj4hAarAIbUpY7VNws0ZE8RAn8xSM43Aw4/GrSfEnQBFK0lnqNuVBKrLAqeY+UGwc43YkjPOBhuvWpf+Fe6QVzJeX8spUiSV3UtIzCXc546nzm/IUt/8PdGvIyslxdhtzOjAqdjkRDdgjBx5K8Hjk0OWBbSs7AliEilqnxM0iPTbifT7C8vHW2M0RMQEbvsDhCc9dpJ/A13NvIZbeOVkaMugYq3Vcjoa5Sb4f6PLaPbvdXpDqQW3KDkw+Vnp6c/Wurto2ht4oWleUogUu+NzYHU471zYh4flSo/M1pe0u+ckooorkNgooooAKKKKACiiigAooooAKKKKACiiigAooooA8k+P3xB1DwyLbQ9Dm8i+uYzLNcAZaKPOAFz0JwefavEv+E88af9DPqn/f8ANd98d9Jn1741aVolrJHHPf29tbxvITsVndgCcZOOapW3wL8WT/Ee68DreaYt3bWS3r3TNJ5BjYgDB27s5OOnY19Xgo4alh489rtX1PlsbLE1a8uS9k7aHHf8J540/wChn1T/AL/mj/hPPGn/AEM+qf8Af81lTaPqkd+tj/Z12875MSLA5aVQT8yjGWXg8itz4c+CLzxtd6lDbapp2mR6baG7uZ792SNIwQCSVBxjNehKFCMeZpW9Dz4zxEpcqbv6kH/CeeNP+hn1T/v+aP8AhPPGn/Qz6p/3/NO8SeEZNN1W307R9Y03xTLNEZM6Iz3ATBxgjaDnv0rDn03UbdJZJ9Pu4kikEUrPCyhHxnYxI4bHY80Rp0JK6ivuCU68XZt/ebX/AAnnjT/oZ9U/7/mj/hPPGn/Qz6p/3/NZUWi6zLeSWcWkahJcxLukhW2cug9SoGQPrTbLSdVvkaSz0y+uERirvFbu4UgZIJA4wOafsqP8q/AXta/d/ia//CeeNP8AoZ9U/wC/5o/4Tzxp/wBDPqn/AH/Na178LvEkMWuXFoYNQtNFtori5uLdZCreYAQiAqCWAOTxgAZzXH3Gnahb2sN3cWF3Dbz/AOplkhZUk/3WIwfwqYRw8/hS+4qcsRD4mza/4Tzxp/0M+qf9/wA0f8J540/6GfVP+/5rH1DS9T09I31DTb2zWUZjaeBow49twGap1ao0ntFfciHWrLeT+86T/hPPGn/Qz6p/3/NH/CeeNP8AoZ9U/wC/5rm6KfsKX8q+4X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PVPhZ8VPEFj4ltbLXNRm1DTbuVYpPPO5oixwGU9euMj0r6YPWvh3SP+QtZf9fEf/oQr7iPWvnM6oQpzjKKtc+iyWtOpCSk72CiiivEPaCiiigAooqpqeo2OmweffXUVunYueT9B1NNJt2Qm0ldluiuG1H4kabExWxsp7kj+JyEX/Gs0/Ey6zxpMGP+up/wrsjl+Ikr8pxyzDDxduY9LorgrD4lWbkLfadND/tRMHH5HBrrdH1nTNWj36fdxzEdUzhl+oPNZVcLWpazibUsVSq/BI0KKKK5zcKKKKACiikZgqlmIVQMkk4AoAWiuQ13x9pNgzQ2atfzDuhwgP8Avd/wrlbv4ia5K5+zxWluvYBCx/Mmu2ll9eor2t6nFVzChTdr39D1mivII/iB4jVstLbOPQwj+lbelfEpSypqmn7R3kgOf/HT/jVzyzERV7X9CIZnQk7XseiUVT0rU7HVLYXFhcpOnfB5U+hHUVcrgacXZnepKSugooopDCiiigAoopCQASSAB1JoAWisq78R6FasVn1W1Vh1Afcf0qCLxd4bkbaurQA/7WR/MVqqFVq6i/uMnXpp2cl95uUVBaXdreR+ZaXMM6+sbhv5VPWbTWjNE09UFFFFIYUUUUAFFFFABRVK+1bS7E4vNQtoG/utIM/lWd/wmHhrdt/taHP0bH8q0jRqSV4xb+RnKtTi7Skl8zeoqjY6tpd8dtnqFtM391ZBn8qvVEouLs0WpKSumFFFFIYUUUUAFFFFABRRRQAUUUUAFFFFABRRRQAUUUUAFFFFAHhPxJuray/aT8LXl5PHb20L2UkssjBVRRKxJJPQAV6XbfEnwims2Gpf21YC/udel066m+0pgWUcs8kbk54T50Aboa8P/ad/5KTH/wBg6H/0J68u49q+roYKOIw9NyfQ+Wr42VDEVFFdT6G8P+IbJPg3eeNJJG/trw8l5oVhJ/fFy4MbBvVFaTFcZ+z54is/DR8Y31xd2ENwdAlW0jvNpSeXcCE2n7+cfd71wF94j1y+0K00G71W5m0uzYtb2jP+7jPPIHryevrWXxXZHBrklGXV/h/X5nJLGPnjKK2X4ns3w58VQeJdf1vV9f1HTtH1CPTEhs7S1uf7Jtrz95krJInPGc4BBP4V3V74o8Fav8Vtb0fWda05vD2pWWn34uY7gNF9qtdpK7ifvMoZeeTxmvl/ijj2qZ4GMpNp20+7b/IcMdKMUmr6/fv/AJnvOgeMv+Em0fxFLY+J7Pw54hvfE8WpSzXN19m86yHCxiTvsxnZ3p/xB8caNN4P8ZP4S1hLI6h4qikjjgl8qSaEQASSBRg7GcE/jXgfFHFP6jDm5v66f5C+vT5bW/rX/M+nfEPizRL29+IVjaeJ7HbeaZpbWo+3BI5vLVfPRGzjdtG0jqelR/E3xr4dl0u8uNJ1PRp7e+1DTptNjm1F5/I8rad32cJ/o6qAVYZ57V8zce1HFRHLoJp32/4H+RpLMZtNW3/4P+Z7r8e9W0XWvCAvjrsKavJqXmHTLDWjf2cwK/NOqkZh9NvHpivCqOPajNdVCiqMOVM5MRWdafM0FFGaM1sYhRRmjNABRRmjNABRRmjNABRRmjNABRRmjNABRRmjNABRRmjNABRRmjNABRRmjNABRRmjNABRRmjNABRRmjNABRRmjNABRRmjNAFrSf8AkLWf/XxH/wChCvuI9a+HdIP/ABNrP/r4j/8AQhX3EetfOZ9vT+f6H0WRfDP5BRRRXz574UUVkeLdaj0PRpbxsNKfkhQ/xOen4DrVQg5yUY7smc1CLlLZGd438WQ6FH9ltws1+65CnpGPVv8ACvJtRvrvUbprq9uHnlb+Jj09h6Corq4murmS4uJDJLIxZ2PUmo6+pwuEhh46b9z5fFYueIlrt2NPw5oOr+ItQ+w6PZSXU2MtjhUHqxPAFegQfA7xQ8AeXUNNikI/1e5mx7ZAr1L4KaDDofgOycRqLm+QXM745JblR+Ax+tdtXmYnNKim409kelhsspuClU3Z8k+MPA3iPwqBJqlkPsxbatzC2+Mn3PUfjXPW081tOs9vK8UqHKuhwRX2bq+n2uq6ZcadexLLb3EZjdSOxr451mxk0zWLzTpOXtp3iJ9dpIzXdgcY8TFxktUcWOwiw0k4vRnpPgXxoupOmnaoypeHiOXosvsfRv5121fOysysGUlWByCOoNeyfD7XzrekbLhgby2wsv8AtDs3+e9efmOCVP8AeU9up35fjXU/d1N+h0tFFFeSesR3M8NtbyXFxIscUalndjwBXkPjTxdda1M9tas8Gng8IDgye7f4Vq/FfXmluhods+IosNcEH7zdl/D+dcNbwyXFxFbwruklcIg9STgV7+XYNRiqs1r0PBzHGOUnSht1I6K9/uNJ+HHw50ixtfEVil9qFwm52aHzXYj7xAPCrngVS/4TT4O/9C5/5Tl/xroWOctYU213Od4JR0nNJ9jw2ivcv+E0+Dv/AELn/lOX/GrOmeIPg/rV/DpSaFDC9ywjRpbIIu48AbgeKbxk0rukxLBwbsqiPD9K1G80u8W7sZ2ilX06MPQjuK9i8HeI7fxBYlgBFdRgedFnp7j2rgPix4VTwl4sksbYubKZBNbFjkhScFSe+CP5Vz+g6pcaPqkN/bn5kPzL2de6mpxOHhi6SnHfoVhsRPCVHCW3U98oqDT7qG+sYby3bdFMgdT7Gp6+aaadmfSJpq6CiisLxpr8eg6SZlw11LlIEPr6n2FVTpyqSUY7smpONOLlLZEfi7xVZaBF5ZH2i8YZSFT092PYV5ZrniLVtYkJu7phHniGM7UH4d/xrOuZ57q5e4uJGlmkbczHkk16L8PvhLrGv+Xfaxv0zTjhgGX99KPZT90e5/KvoqWHoYOHNN69/wDI+eq4ivjJ8sFp2/zOC0PSNS1rUEsNJs5bq4f+FB0HqT0A9zWn408H634SuYYdWgUJMoaOaM7o2Pdc+o9K+lre38KfD7w+zL9m020UfNIx+eVvc9WavO7z4qeF/FGpTaBrmklNBuPkS6lPzo/ZyP4R7jkVnDHVas+aEPdX3/15Gk8DSpQ5Zz95/d/XmeJWtxcWswmtZpIZAchkYg13nhT4gSK6Wuu/Oh4Fyo5H+8O/1FZnxH8D33hG+VwxutLnObW7XkEHkK2Oh/nXI12TpUcVC718zkhVrYWdlp5H0RFIksayRurowyrKcgj1p1eV/DXxM1jdppF7Jm0mbETMf9U57fQ16pXzeKw0sPPlZ9HhsRHEQ5kFFFQX11BZWct3cuEhiUs7e1c6TbsjdtJXZDrOqWWkWLXl9MI4xwB/Ex9AO5ryzxJ431XVGaK1drG1PASM/Ow/2m/oKy/FOuXOvam11MSsS5EMWeEX/H1rQ8EeB9e8W3AGn2/lWoOJLuUERr9P7x9hX0GGwVLDw9pW3/I8DE42piJ+zpbfmc2qyTTBVV5JXOAACzMf611Wq/DvxXpnhpdevNPKW+cyRA5liX+8y9h/LvXvngf4f+HfBtt9qAS4vVXMl7cYyo77eyD/ADmub8YfGfRbC/Wx0mz/ALWiD7bmXdiMr3Cf3j+lH1+pVny0I3S/r5B9Qp0oc1eVmz57UlWDKSCOhFdT4b8barpbLFdO19a9Ckh+dR/st/jXSePPBOn6jpH/AAmfgb/SNLly1zaIPmt2/iwPQd17duK8yrsXssVDVf5o437XDT0f+TPfNF1Sy1ixW8sZQ6Hhh/Eh9COxq9XhXhfXLrQdTW6gJaM8TRZ4df8AH0r26wuoL6zivLZw8MqhkPtXz+Nwbw8tNme/gsWsRHXdE9FFFcR2hRRRQAUUUUAFFFFABRRRQAUUUUAFFFFABRRRQBr6P4N8K6/aG+1rQNPv7oMYxLPCGbaOgz6cmrn/AArL4ff9Cfo//gMK0vBP/IGP/XZv5CtyrVSa0TIdOD3RyP8AwrL4ff8AQn6P/wCAwo/4Vl8Pv+hP0f8A8BhXXUU/az/mYeyh2RyP/Csvh9/0J+j/APgMKP8AhWXw+/6E/R//AAGFddRR7Wf8zD2UOyOR/wCFZfD7/oT9H/8AAYUf8Ky+H3/Qn6P/AOAwrrqKPaz/AJmHsodkcj/wrL4ff9Cfo/8A4DCj/hWXw+/6E/R//AYV11FHtZ/zMPZQ7I5H/hWXw+/6E/R//AYUf8Ky+H3/AEJ+j/8AgMK66ij2s/5mHsodkcj/AMKy+H3/AEJ+j/8AgMKP+FZfD7/oT9H/APAYV11FHtZ/zMPZQ7I5H/hWXw+/6E/R/wDwGFH/AArL4ff9Cfo//gMK66ij2s/5mHsodkcj/wAKy+H3/Qn6P/4DCj/hWXw+/wChP0f/AMBhXXUUe1n/ADMPZQ7I5H/hWXw+/wChP0f/AMBhR/wrL4ff9Cfo/wD4DCuuoo9rP+Zh7KHZHI/8Ky+H3/Qn6P8A+Awo/wCFZfD7/oT9H/8AAYV11FHtZ/zMPZQ7I5H/AIVl8Pv+hP0f/wABhR/wrL4ff9Cfo/8A4DCuuoo9rP8AmYeyh2RyP/Csvh9/0J+j/wDgMKP+FZfD7/oT9H/8BhXXUUe1n/Mw9lDsjkf+FZfD7/oT9H/8BhR/wrL4ff8AQn6P/wCAwrrqKPaz/mYeyh2RyP8AwrL4ff8AQn6P/wCAwo/4Vl8Pv+hP0f8A8BhXXUUe1n/Mw9lDsjkf+FZfD7/oT9H/APAYUf8ACsvh9/0J+j/+AwrrqKPaz/mYeyh2RyP/AArL4ff9Cfo//gMKP+FZfD7/AKE/R/8AwGFddRR7Wf8AMw9lDsjkf+FZfD7/AKE/R/8AwGFH/Csvh9/0J+j/APgMK66ij2s/5mHsodkcj/wrL4ff9Cfo/wD4DCj/AIVl8Pv+hP0f/wABhXXUUe1n/Mw9lDsjkf8AhWXw+/6E/R//AAGFH/Csvh9/0J+j/wDgMK66ij2s/wCZh7KHZHI/8Ky+H3/Qn6P/AOAwo/4Vl8Pv+hP0f/wGFddRR7Wf8zD2UOyOPk+GvgGONpI/COkK6AspFuMgjoa56vTbn/j3k/3D/KvMamUpS3Y4xjHZC0UUVJQV5N8WNSa619bFWPlWiAEdt55J/LAr1kda8C16drnW764Y5L3Dn/x416uU01Kq5PoeXm1RxpKPcpUjfdP0paD0r6I+ePsjwnj/AIRbSduMfYocY/3BWnXHfBrWY9a+H2muGBmtk+zTLnkMnA/MYP412NfGVouNSUX3PsaMlKnGS7BXyR8UNv8AwsXX9uMfbX6V9W6xf2+l6VdalduEgtomkcn0AzXxxq17JqWq3eoTf6y5meVvqxzXq5PB80pdDy83muWMepVrf8Aam2meJ7ZixEU58mUezdD+BxWBSqxRg68FSCPqK9qpBVIOL6ni05unNSXQ+iar6jcrZWFxeSfdhjaQ/gKdZS+fZwTdfMjVvzGawviTM0Pg292nBfYn4FhXyNKnz1FB9WfW1anLTc+yPHbqeS6upbmZi0krl2J9Sc13PwH0P+2PH9vcSITBpym5c443DhB+fP4VxWl2U2pana6fbAGa5lWJM9MscV9OaHpvhH4YaCour2K1a4IWa5mPzzuB2A7DJ4HSvosdXVOn7OO72PnsDQdSp7ST0W54b8aNb/tv4g37o+6C0ItYvTCfe/8AHs1xlfVFj4I+HurWqalZ6NYXcNxl1mQkh8nk5z61P/wrfwP/ANC3Z/kf8a5qeZ0qUVDleh01Mtq1JOfMtT5Qp0UjxSpLGxV0YMpHYg5Br6t/4Vv4H/6Fuz/I/wCNH/Ct/A//AELdn+R/xq/7Xpfysj+yav8AMjz/AOLsaeLPhVo3jC3UNNbqpmwOQrYVx+DgV4hX1Xpl14BZZ/A9hcWBVt6SWKOcEn7wB9fYGvCvjB4Ni8H+Io4rJnbT7tDJBvOWTBwyk98cfnRl9dJui011V+wsfQbSqpp9Hbubfwg1BptKudOkbJtnDp/ut/8AXH613NeTfCOYx+J5Ic8S27foQa9ZrzMypqGIduup6eXTc8Or9NArxTx7qzat4jndWzBATDCO2B1P4nNeva9dfY9EvboHBigdgffHFeBZJ5PJPWuvKKSblUfocmb1WlGmvU9G+B/h/TdfvtQE14bXVbVY5tPcYO1gTltp4YDAyPQ17jomuXtyZ9E1OOKw1+KIlAQTDOO0sf8AeXPVeo6e9eA/D3wnql5pz+LLSa5WKynMf+hn/SIyFz5ijowGRlepGa9a0XW7TxVBb6J4ikS21dR52nahbNtW4x0lhbs395D7ginj488273S/D/gdwwEuSCVrN/j/AMHseQeM9L8dax43fStYhur/AFPP7pEH7rZ/eTsF9/zrvvhb8MY7e+h1LVraO7ETEkzofLLDtGh+9g/xNxxwD1r0jRNUuYb9dH8QJGmpbSILlVxHeIO6+jeqfiMiuhrCtj6nJ7NKy8jejgKfP7Ru/qVNW02x1XTZdN1C2jntZV2vGw4x/Svmn4p/D298IXhurffc6PK37qbGTEf7j/0PevqGsrxVeaPZ6NN/bnlNaSjy2hddxlz/AAqvVj7CsMHip0J+7qn0NsZhYV4e9o11PjmvbfAuqtq/hy3nkbM8f7qX3Yd/xGK8i8SJZR69ex6dBNb2iykRRSuGdB6Ejiux+DV0RcahYk8Miyge4OD/ADFexmVNVKHP1Wp5GW1HTr8nfQ9Jrzz4v6syrb6NE2Aw86bHp/CP5n8q9DrxDxzdG88WahJuJCy+Wv0Xj+lebldJTrcz6HpZnVcKPKuongaz03UPF+mWWsOEsZpwkxL7Rgg4Ge2TgV9HaTcT+DXg0bVH83RGIjsNQ2geT6RTY6ez9D35r508D+GbzxZrR0uykhjkELTEykgELjjj1JAr2Pwz4jfRLeTQvE0c1zooxbytdqHmsCeBHP8A3oz/AAyDjH6d2YR53ZO/l+q8zgy+XIrtW8/0fkYf7Qi+MhfIskzy6BMwWBLZSBu/uyY5J9OxrE8F/C7VL65jbVrSWIlQ4t2yoVT0MjdvZF+Y99vWvY7d5PC4RJ5Df+GnIMFwx8xrLPQMf4o/Ruq9+Oa65GV0DowZWGQQcgiuL69OlSUIJev9de52/UYVarnNv0/roVdI0600vTYbCzt4YIY1ChIk2rnucV478YvhZxN4g8MW/PL3Vkg6+roP5r+Ve202aSOGJ5ZpFjjQFmZjgKB1JNclDE1KM+eL/wCCdlfDwrQ5JL/gHxN3969G+EGrMRcaNK2Qo86HPb+8P5H86rfGuTw7ceJUvNAtZIhMGaeUYWKds/eRev48A9R61zfgi6Nn4r0+bOA0ojb6Nx/Wvoa8frGGbtbS589Ql9XxKV762PcaKKK+WPqAooooAKKKKACiiigAooooAKKKKACiiigAoqO3Mht4zKMSFBuHvjmpKAO18E/8gY/9dm/kK3Kw/BP/ACBj/wBdm/kK3KAMPXfF3hrQ9St9N1bWLWzurnHlxyE9CcAk9FBPAJwCasTeItEh1C+0+XUoFutPthdXcWTuihOcOfbg1y+vaF4mh8Xajf6NYaLqNprEdrHOdQcj7L5JOTsCnzFIOQMjDc1z2o/D/wAWy6rqHiCPUraS81JryGexbascdvLGUTEoXcxXZEcHgfNigDtJPiH4Kjt7W4fxDaCK6s3voG+Y74FOGkHHQVZ0Txp4X1p4I9M1iC4knmaGNAGVi6pvK4IBHy889RXjSfBjxVFb3CLPYuVtJbO0HnkeVE8QO3O3/nq0h+mK7u88Calot7puveH5JNb1a3u2nu/7UvNj3AaAwgB1TC7RjA2880AdRP448J262DTa5aoNQdo7UknEhV9h7cDd8uTgZrYGo2J1dtJFwn25YBcGHncIyxUN9MgivKL34f8AiyDSfDcWlixi1SyV/Ov47x4/JMk/mvGyFCs8XP3Tg5UEEV1eu2Hii0+IieINF0qx1G2l0xLKUTXpgaMiUuWA2Nng+1AGtF408LSGdY9atibe2kupRzlYY3KO/ToGUg/SpYvFnh2WWCKPVoHkuLo2kSLks8oUMVAxnhSCT0GeteTah8JvEtxY380EtlBqYsZobKTziVJluJmeN+PuNHIB7MB6Vt+F/h74g0HxgniiCaCW4kvmiuLaSfMYsnjQFo/l+WQOmf8AaHGaAPQtB8T6Brt5eWekapb3k9k224SMnKHJGeeoyCMjI4rXrz34ZeGPEWgeItWlvEtbLR5lPkWUN206CUyMxkj3KDEhB/1eSMkkYr0KgAooooAKKKKACiiigAooooAKKKKACiiigAooooAKKKKACiiigAooooAKKKKACiiigAooooAKKKKACiiigCO5/wCPeT/cP8q8xr065/495P8AcP8AKvMaAFooooAK+e75Sl9cK3USuD/30a+hK8N8a2ZsfFN/Dj5TKZF+jc/1r2MnkueUTyM3i+SMjHoqzpdjdanqNvp9nGZbi4kEcajuTX0L4E+D+iaMI7vWtuq3wwdrj9yh9l/i/H8q9XE4unh17255WHwtTEP3djy34aa74g8E/wDE+bTbuTw/cyLDckrhWPZlz3HPPQ9K91sfiL4Lu7H7YviCziQDLJK2x19tp5z9K3NZ0mw1bRp9JvbdXtJo/LZAMYHbHoR2r5n8TfDbxFpfiuPRLS0kvUuWP2S4Vfldf9o9FI715UXQx0m5+7L80erJV8FFKHvL8mdX8UPGN/47jn0PwhZXV3ptqvn3csaHMoB4wOu0H8T6cV5AysrFWUqwOCCMEGvrL4beD7TwdoC2cZWW7lw91Pj77eg/2R2qt44+HPh3xUrTTW/2O/I4urcAMT/tDo348+9XQzCjRfs4r3e5FfAVqy9pJ+92PlWg9DXQePfCeoeD9a/s6+ZJVdPMhmQHbIv9CO4rH022a91G2tE+9NKqD8TXsxqRlHnT0PHlCUZcrWp7toilNGsUbqtvGD/3yKw/igpbwdcEfwyRn/x6umRRGixr0UBR+FZ3imzOoeHb+0Vcs8J2j/aHI/lXyVGaVaMn3Pq60G6MorseTfDz/kfNC/6/4v8A0KvYf2gvCWva9LpmoaPbSXqW6PFJBGRuUkghgD19D9BXjvw9O3x3oRbjF9FnPb5q+vUZXGVYMPY5r1swrSo14Tj2PJy+jGtQnCXc4r4LeH9T8OeCY7PVgUuJJnm8knPlBsYX68Z/Gu2pGdVOGZQfc0nmR/8APRPzrxqk3Um5vqe1TgqcFBdB1MnQyQSRqxQspUMO2R1pfMj/AOeifnR5kf8Az0X86jUs+c/Cnw18X2vxBtPtFlJFb2t4Jnvdw2MqtnIOckn0962v2ov+P7Qv+ucv81r3Q14T+0+6PfaHsZW/dy9DnutethsVPEYqDl0v+R5GJw0MPhpqPW35nDfChC3i5WHRLeQn8cCvXq82+DdkTcX2oMPlVVhX6nk/0r0msM0kpYh+RvlkeXDrzMLx8WHg7Utv/PL9MivEq968R232zQL+1AyZLdwB744rwUdK9DKH+7kvM4M3X7yL8j0r4Pa14k8OuJobVp9JvCWW3cbTcsvDeSehkA/hz82OK9G1nQtL8QaU2ueG1+12c7+bcWcTbJElHWWI/wDLOde44DdD61ynwh8VaDqnh2LwH4jhSL5iLSYnAYliRhv4XBPBroLmy13whr4ubWRZZbhgqyOdkOpDskvaO4x0fo/fmscRf2z05Zfg1/X3flrh7exWt4/in/X3/na0PX4b+2g8PeLpBcRTtjTtWAMfmuvRW7xTqe3r+vXabf3em3cek65J5hc7bS+xhbj0V+yyfo3b0rnLqy0vxhpl1qOk26tM58vU9LuP3Zd17MOscq/wuPxyKxZPEFzo/hu90vWd+oaW0UkNle3CfvbaYL8sFyP4WBxh+/HPeuWVNVNIrXt/l/WvTy6lUdPWT07/AOf9afn3HizxZaaLm1gUXeoEZEKtgJ7uew9up9O9ebXsl3qN6NQ1a5klmkUmJVA3FO/lqflSMd3b5fUvUVq0EdklykiSK33rqQeYjPjJCD/lvJ687F/iLYqGVZLpbiWVhDagh7iS4k3Ans0z4+dv7qKMf3V/irelRjT2MKtaVTc8u8T30eoa3cXEVrBax52KkLlwQONxY/eJ6k963/hFn/hJpfT7M2fzFcrqQtV1CcWUrzW3mHy5HTazD1I7V23wbtS1/f3hHCRrGPqTn+lenjGo4aXoedg05YmPqemDrXgGsknWL0t1+0SZ/wC+jXv9eG+NLY2nirUYcYBmLj6Nz/WvNydrnkvI9HN0+SL8yx4Dm1yx1xdU0Nmia0Aa4mKFoo4ycEyY/h9fzr3qGWw8bQn5Y9L8TWkWGRwHSSNux7TQP+nsa8e+D3jK18I61OuoW/m2F8qxzsBkx4Jw2O45ORXqHiHw3Db28GveG7iR9MH7+CS0+eWxJ5LxD+OI/wAUX1I9K3x2tVXVuz/T+v8Ah8MFpSdnfuv1/r/hoND1S+8HzT2N1ZzSaNH/AMfdgx8yTT1PHmRH/lrbn816GuusZF0S2jvtJk+3+Gpx5gWI7zaA/wASf3o/Veq9uOKytL1O38ULBpurPHYeIIY/Osry3IMdwmP9ZCTwyn+KM/Q1l2bav4N1SY2dnvgOZb3SY+Ude9xaZ7d2j7fka4ZR5201735/13+/z7YS5Emn7v5f12+7y9B1XXtL03TE1C4ukaGUZh8s7mm4yNoHX+VeZeI9a1DxEztdstnpsLA+Szfu1PYyEffY9lAPsD96s6O807VdTv77T2S4hM7vBFE+xYouDudjxCmck55Jzhc8015Z7qeKKz3SSDKxSRIV2+ogQ8p7yN85HOVHNaUsOqbv1/Izq4h1Fbp+ZxPxMu4ftEGmx2gV4x5jzysPObOflKAnyx32nLdCxzXL6Rn+1bPHXz0/9CFbHj6Owi1dEtLqOaYJidYhmOM9gG/jPXJHHuetU/B1qbzxRp0OMjz1ZvovJ/lXsxtGhfyPHleVa3me6HqaKKK+RPrQooooAKKKKACiiigAooooAKKKKACiiigAooooA7XwT/yBj/12b+QrcrD8E/8AIGP/AF2b+QrcoAqz2fmymT7VdJn+FJMAfhTP7P8A+n69/wC/tXa4a+8ZPb/EyDRPtNsNP3JZyxkfvTcyIZFYH+6AFXHq9XCnKd7dCJzULX6nWf2f/wBP17/39o/s/wD6fr3/AL+05L+znurixhu4/tUKgyID80YPQkVy/hrVNa/s7WtcuLqXVNLhVjpyNCkctwIwd8gKgDax4XjoM9xQqbabB1EmkdN/Z/8A0/Xv/f2j+z/+n69/7+1xrfFDTXZktNOubh/N8uIA8OGKCN+ATtYscEA/cPBqNPiBew3V5eXejTx6ZFFbhlchJYZJDIuNpGWUsq88cEHHXGn1ap2M/rNPudt/Z/8A0/Xv/f2j+z/+n69/7+1xt58SPsemPc3OiNHcpAlz9mN0rFoXjLgrtBJbgggDAxknHNLd/EqCBUuF0a5ks5zKlrKsgLSyIyIVKAZALOADzwCcdMn1ap2H9Yp9zsf7P/6fr3/v7R/Z/wD0/Xv/AH9rAu/F3l+GYNYm0+8tmN4Ld4SuCSCeRvAJU44OAfpWVcfEK6l0u4S00Rk1T7G11HC9wpVYvIEoctjGfmA2+vfHNJUJvoDrwXU7T+z/APp+vf8Av7R/Z/8A0/Xv/f2uKsPiOX06W5bRbu4itbdpJ7hAVQmNVMp5G0dW2jcSduOOK7Lw3qf9s6HaaqsDQR3UYliRmDHYeVJx0JGDjtnFTOlOCvJFQqwm7RY/+z/+n69/7+0f2f8A9P17/wB/au0VmaFL+z/+n69/7+0f2f8A9P17/wB/au0UAUv7P/6fr3/v7R/Z/wD0/Xv/AH9q7RQBS/s//p+vf+/tH9n/APT9e/8Af2rtFAFL+z/+n69/7+0f2f8A9P17/wB/au0UAUv7P/6fr3/v7R/Z/wD0/Xv/AH9q7RQBS/s//p+vf+/tH9n/APT9e/8Af2rtFAFL+z/+n69/7+0f2f8A9P17/wB/au0UAUv7P/6fr3/v7R/Z/wD0/Xv/AH9q7RQBS/s//p+vf+/tH9n/APT9e/8Af2rtFAFL+z/+n69/7+0f2f8A9P17/wB/au0UAUv7P/6fr3/v7R/Z/wD0/Xv/AH9q7RQBS/s//p+vf+/tH9n/APT9e/8Af2rtFAFL+z/+n69/7/VdUYAGScdzRRQBHc/8e8n+4f5V5jXp1z/x7yf7h/lXmNAC0UUUAFef/F3R2kgg1mFSTEPKnx/dJ+U/nx+NegVHcwxXNvJbzoJIpFKup6EGt8PWdGopowxFFVqbgzhv2cdMS98czX0i5Fhal1/32O0fpur6Or5cuJ/Enw51K4/sW68q1vMbZjErbgM4U5HBGT9aT/ha/jr/AKDC/wDgOn+FericJPFz9rTat0PLw2LhhIeymnfqfUlFfLf/AAtfx1/0GF/8B0/wo/4Wv46/6DC/+A6f4Vz/ANk1u6/r5G/9rUez/r5n1JRXy3/wtfx1/wBBhf8AwHT/AAo/4Wv46/6DC/8AgOn+FH9k1u6/r5B/a1Hs/wCvmen/ALSumx3Hg+01PH72zuguf9lwQf1C15j8JtHa41OTVpV/dWw2x57uR/Qfzpy+JvGvjpDoN1fie0kZWnJhUBADnJIH6d69F0jT7bS9OhsbVdsUS4Hqx7k+5rStUlhcP7Bv3n+RFGEcViPbpe6vzLdFFFeOeueK+PdHbR/EMoRStvOTLCR0wTyPwNexfsyzI/hXUovO3SpebmUnJAKDB/Q/lWf4s0ODXtKa1kISZfmhkx9xv8D3ryS2vNf8KarNHa3d1pt2Bsk8p8bh29iPSvepz+u4f2d7SR4VSH1LEe0teLO5/aPug3j2GOG4bMViiyKrEbSWc8/gRXmXnTf89pf++zTry6uLy6kurueSeeVt0kkjbmY+pNRV6dCl7KmodjzK1X2lRz7j/Om/57S/99mp7C4kjv7Z3nkCrMhYlzwAwzVWitWjNM+yfEFxCnhi/ummQQ/Y5G8zPGNhwc18cJ5krIg3uzEBR1JJ7VpzeI9em0ZdHl1i8fT1AAt2lOzA6D6e1df8NPCrrImt6jEVxzbRMOf98j+X515dKmsvpylN3vsenVqPH1IxirW3Ou8H6T/Y2gW9mwHnY3zH/bPX8un4VsUUV8/ObnJye7PfhBQiorZBXh3jTS20nxFc220iJ28yI+qtz+nI/Cvca5rx94e/tzSw1uo+22+WiP8AeHdfx/nXbl+JVGr72zOPMMO61L3d0eNV7D8MfiVbXVmPCvjUpcWcq+VFdTcjHZZP6N2/WvIJEeN2jkUo6khlIwQfSm19DXoQrxtI+eo150ZXifR+taNqGgalFqlhfBHACW+oSHKSJ2guvVeyy9Rxmna7rWnX+h32qNaLZa1ahLfUdPuUDLIrMFAkXgOnzZVx+favPvhV8TG0mNfD/iUm60eQeWkjjcYAex/vJ7dq7rxroulW9pZ3xmuZ7BmUWFxZzKLiLPzCLceHiOOM5K44zXjTpSp1FGp8n3/r/hvP2YVY1KblT+a7f1/w/ljtbu0rXF/JukjjGU3CNYo+2TjEMfpxuPZSfmqhqEl5qETWemBkfy3WFkXyyMjnYD/q1/vM3zkfeK9Kk1G4hhs/tmpTRafYRyFkUZbMnfaD800vqx/EqOD594m8W3GoxPYadG1jpzffXdmWfHQyMOo9FGFHpXTRpSm9P+ActWrGC1OadSjMpIJUkEg5FezfDvS20vw1CJV2z3B86QEcjPQfliuD+HfhttX1Bb25jP2G3bJyOJGHRR7etev1jmuJTtSj8zbK8M1erL5BXm3xf0tluLbWI1O1x5Mp9CPun+Y/CvSaq6tYW+p6dNY3S5ilXafUHsR7ivNwtf2FVTPSxVD29JwPn+u2+GHxB1DwfeCCTfdaTI2ZbfPKH+8nofboa5jXtKutG1KSxul+ZeUbs69iKoV9TKMK8LPVM+XjKdGd1o0fSmqaLpmt6SmueG2N3p0z/aGgtm2ywS95oD/BIP4k6N9esukazFqiWuieJZlNy53aXq0H7sXDD0P/ACzmHQoevP0rw34feNNU8Han59oxms5CPtFqx+WQeo9G969xl/sHxd4en17RvKntpRv1CydtmWUZ3f8ATOZeoYdcc+o8bEUJUXyy1XR9v6/H8vZoV41leOj6rv8A1+H58sjzapH5snkwWz3DYS3t9gnlBI3bF5klOM47Z/h6mO8uo4Y5LW2ROfll3EOowekjDiQg/wDLNfkB6ljxSWyobXyNNe6FqsR3XN5KPOaLOTuf7sceTyB17kn5a5LxB4xt7HNp4cYSTKNpvyuAnbEKnp/vnn0Cit4U3N2ijCdRQV5M53xvbXtt4kuVv2kMz4k/eNlwpHAYfwnHbAxxwK6X4QaWzXNxrEi/Ii+TET3Y/eP5cfjXH6Npt7rurLaw7pJZW3SSMc7R3ZjXt+kafb6Xp0NjariOJcA9ye5PuaeY4j2VJUk9X+QsuoOpV9q9l+Zbooor5898KKKKACiiigAooooAKKKKACiiigAooooAKKKKAO18E/8AIGP/AF2b+QrcrD8E/wDIGP8A12b+QrcoAKxrjR4nimt103T3gluRdMGZgWlDBg54+9lQfwrZqI3FuLpbUzxC4ZDIsRcbyoOC2OuMnrVRbWwmk9yrdw3l1az2txbWckMyNG6GVsMpGCD8veqGj6HHo6NHp2n2kEZRY9v2iRl2jsAQQPwrepjSxLMsLSIJWBZULDcQMZIHtkfnTU3ayE4q92c7H4W06O0NtHoWlRxNBFAVRmHyRsWRQQMjaSSO4JqC58HafKjFNI06KbyDCkyyOWUYYA8jBI3sQTzkmuspiSxu7xpIjPGQHUNkqSM8+nFP2s+5PsodjkrfwPpEOkw6a2iadNFFHsy8j7n+QIQTjkEADb09qrw+A7ca7PqNxDZ3ETxvFHbY2oivtzkhfmPyLg8H1JPNdffahYWJiF9fW1qZm2RCaVU3t6DJ5P0qaeaKCMyTSpEgIBZ2AGScDk+9V7ap33J9jT7bGL/YcP8AZqaa2l6e1okgkEbSu3z5JLZIyTz1NV7zwrp15bmC60PS5EKqpG9xkKmwDIHTaSuO4rpaZJNFG0aySojSNtQMwBY4zgepwCfwqVUl0KdOPU5xvCunNK0h0PTCW27h5j7Tt24+XGP4Vz64Ga29Is4rCyFtDbQ20YdmEcJO0FmJOM9OSat0UpTlJWY4wjF3QUUUVBYUUUUAFFFFABRRRQAUUUUAFFFFABRRRQAUUUUAFFFFABRRRQAUUUUAFFFFABRRRQAUUUUAR3P/AB7yf7h/lXmNenXP/HvJ/uH+VeY0ALRRRQAUUUUAV9Qs7W/tHtbyFZoXGGVv89a818SfD69tnafR2+1QdfKY4kX/AOKrsfF3iiPw9PZW40nUdTnvBKyRWaKzBYwCxIJHY1Q0/wAeW+p6nHa6ToOr38DJA73cUa+VEJVDLuycjAPPHavQwrxNKPPTXu/gcWJpUK3uz3/E8qure4tZDHdQSwODgiRSp/Woq9Og+ImiX1s02paHqVrZtbzXFvPdW6tHcLF98Jgnn2OKhXxD4ZOntcS+DbuLUPtCW8WnNZp58ruu9Sv8JBUE5zxg5r11i6y+Kk/vX9evbqeU8vj9mp+B51DHJM4jhjeRz/Cikn9K6vw94D1XUGWS/BsLfvvGZGHsvb8a6nSfGnhv7RptnBZSWM9/9oQRPCsbRSwD54nA/i9PWrlt420me98O2eydJdfgaa1DAfIFGcP6E9BXPXxmJatCFv8AgX/yf3G9HL6Kd5yv/X/BNnRdLsdIsltLGERoOWPVmPqT3NXqz9B1aDWbKS6t45ESO5mtyHxndG5Rj9MjitCvDqc3M+fc9mCiorl2CiiioKCsjxJ4f0/Xrby7uPbKo/dzJ95P8R7Vr1keLtcXw9o41A2M98zTxW8cEJAd3kbaoGeOprSjz869nuRUUXFqex5lrvgnW9NdmhhN7B2eEZOPdeormpFaNtsisjejDBr1ZPiJpgXTFudPvbS5vdSbTZLeULvtpVxkvg4x8y8j+8KZeeMrL+37jTbvw1ePZw366fJqJSN4RMwG0EZ3YOQM4r3aWLxK0nTv87eXz+R41XL6L1hO34nleRWjpWh6tqjhbKwmkGcFyu1R9SeK7uLxn4fjsDf2egF1jsftt15ccY+zqX2ojH+83JAHYZq9ZfEDR7h5I1hljMOqPpswJH7tlRn8w/7JCmrqYvEWfLSIhl9O/vVCHwp4DtrB0u9VZLq4XlYh/q0Pv/eP6V21cx4U8Xpr1/8AZjoup6ektv8AarOa5QbLmHONwwTtPIODzgiunrxMVKs5/vtz2MPTpQhamtAooormNwoqG9uYbKynvLl/LggjaSRvRVGSfyriv+FjRx2FxcXnh3U7OQWy3dnDKybruJnVAVIOFOWXIPPNbUsPUq/ArkTqRh8TL/jTwbb60WvLNlt7/HJI+WX/AHvQ+9eW6rpeoaXcGG/tZIG7Ej5W+h6GvRZPiBMjLZ/8IpqZ1Y3n2RtP82LeCYjKG3Z2kFQe9JJ42j1Y2tnpvhO+1g3FqbiaEtEht8SGNkcOfvBlI4r1cNUxVBKMo3j6r877dvwPMxOFoVnzRdn6Hl9dBofizUtMsYdPfbeWUE3nwwSsQEfaRwRzt+bkdDWureG7/wAQrYy+Er+ztpdQfT0vknURGdQTt2g5HQ9sVDqcHhnSvEVzpsnh3Vrq1tJbeK5vVuV8uJp8BMrkMeT2rveIjP3ZQd7X6enf/gnAsFVg+aMl+P8Akc5q+p6hrV99ovpnuJiNqKBgIOyoo4A9hXS+FPAt7fulzqqtaWnXYeJJB9OwrX0TxB4esNXWG28OT2emvcyWsGrsqmOWZM7l67gPlYAngkVNH8R7b7JNd3ehalaW7Wj3lhJLtxexIRnbg/KcEHDdjXNWxGIa5aMLfd/X+R00cFST5q0rnaWltBZ20dtbRLFDGMKijgCpq4++8d20STtZaXdX+L2OwtjG6qLm4ZSWRSxwAuCCx4zwK6Hw/qQ1fR7fUPslxZmUHdBcLtkjYEgqfxHXvXiVKFWC55o9iFSDfLEv0UVyV943t7XXJbP+yb6TT7e6SzutTXb5MMz4wpGdxALKCQMAmpp0p1W1FXKlOMdzZ8SaHY67ZfZ7tcOvMUq/ejPt/hXkviPwtq2iyM00Jmts/LPGMr+Pp+NdknxIjWOWe68O6jbWvlXT21w0kZW4NuGLqMHKnCnGae3xC22Mn2jwzqMWob7dY7B3j3TJOSEdWztIyCD6V6mG+t4fTluu11/n9/bqefiaOHxGt7PueXVp+H9c1LQ55pNPnKLcRNDPGeUlQgggj8eD2rp/EV9p/mRi8+Hd+LxrWW8nihniR4YUbBY4bB9eOaNc0vw3Y22i3GnaJqeqvrB/0WCG5VDjy/MyS2P4R616P1qMklKO/o1p8zzPqNSLvGS09f8AI5/xB4l1DVreOzYi2sYwu23jJ2sQMbnJ5Zvc9O2Kd4d8L6trcimGEw2+fmnkGFH09fwrbs9Z8L2traXmj+D7/U5GtDe3K/Kz2kQYqS244LZVsBeTg10F38QLCG5/0TS7280qBYTd6jCFEVsJQCmVJyeGUnA4zWNTEVYrlo07etv6v27+ZtTwUZPmrTv6G94b0Kx0Gy+z2i5duZZW+85/w9q1a5OLx1p8t19njtZ3eN7o3G0giCGAkNK3sSMKOpqz4M8UN4iWUyaNfabiKOeEzlWWaJ87WVlJGeOR1FeLVoV9ak0ezTnTVoQOjooormNgooooAKKKKACiiigAooooAKKKKACiiigAooooA7XwT/yBj/12b+QrcrD8E/8AIGP/AF2b+QrcoAK8213R/Fkvi6fxTp9nb+bBcra2yO37022wox67du9zJg8/IK9JqrJp9pI7O8WWbqdx/wAa0pVORszqU+dI8w1y18Yt4dig0qz8RpfCFmkllvQxN0EX7oEg+Qtu5J2jHC81FqWk+NJ9TW8SDVlvEjmS7uBMpRo3uI2CwLvBU+UpHG3p1zg16mdNsz1hP/fbf40f2dZ5z5Jz/vt/jW6xVun9feYvDX6/19x55b6L4tuLu0Nxe659nVrZCTc+SfKMk/m7lVzyEMQySWxjnOaZpVp4zV4m1yLXJrYAAJaXSrL5oijCsTuGVyJM5OMnJBr0b+zbL/nie38bf40f2bZZz5J/77b/ABpfWPIf1fzOZ8Q2t3Dr9/evoMmtwXumpaxRjYQjhnLI+4jarblJYZ+77CuT13S/G19rM8Men3aWbfK8X2jfB8ksLRsu5umFfooIHUkmvUv7Nsv+eJ/77b/Gj+zbL/nie/8AG3fr3pQr8vT+vvCdDm6/19x5zo+keM55raHU73WtjXSHUAsgiQkLLuKOJC20nZwoUY28A5qhPpvjaT+zbm80/V7zU7UmQMLtUhCfZGTH3uJfMJywGec5xXqv9nWec+Sf++2/xoGm2Q/5Yn/vtv8AGq+s63sL6tpa5wfgLTfFn9vo+tvqi6fbvcNAJbggNnydm5d7MR/rcBicflXo9VorC1idXSIhlOQdxP8AWrNYVanO7m1KnyKwUUUVmaBRRRQAUUUUAFFFFABRRRQAUUUUAFFFFABRRRQAUUUUAFFFFABRRRQAUUUUAFFFFABRRRQBHc/8e8n+4f5V5jXp1z/x7yf7h/lXmNAC0UUUAFFFc/471G803TLKaym8p5NStoHOAco74Yc+oq6cHUkorqTKSim2Z3jrw3ceIfEmgDzr+2soEuvtNxZz+U6bkUKueuGwRxXPw+HH0fx/LJbeF9cuNPU2iWU9nfLHBGkcYU+YhcF8HrkHNc/afETxJceG8S3pg1K30++mmYRKd4AVoJQMY+6x/EGug0jVNe1hdM0bTPFt80l80802o3OmLDNEkSp+7SNgAcs4+YjpmvcVHE0IcsmuWzX2u7d9P6a6HD7SlUfMlro+npbUy9A8E65pEEUx0d9Te70m6he2vbndHaTlicAbsBJF+XjocdKsaHo/iXTjbava6BqosdNv1ktdIu7tJbgRtCyS7GJxgMQVBPQGszXPHXiGOWC3l8RS6few2ssSJa6eJkvruOdo1BGDsD4HcDJpvizx/wCLNNl8S2gvFguke3+xL5anyNqhp16c8HvXT7PF1HZ8r5v8W17enXddL9THmox2vp6dv+AX9T8F+Itaun1h9Paxvpze39updT9ln/ciBGIOCWEZzjjk1Bb+EfHDw2OpJBFbSaPa2McNnIgaaZoj5jiNw2E+ZmU564rqpvEOq33xIu/D1vqC2ljLbGzglVVZ4rxY1lLgHr8rYweOKw7PxJ4m0fw7Y61qGuyap517eo8T26INkCTYGVH8RRSaxjVxPKl7vSy12d3b8Gi3CldvU6j4fyaxYz3ejX3hu/toGvru5S+aSMxMrys6jAbdkhvSu0ryTxDrnjTw3okjT64mpXWo6X9stW+zKn2aZXjzGoHDIRJgZ54rqvhx4mn8TXWrXDSfuIhbeXDgZhdov3iHvkOCOfSvPxWFnKLr6W8r9139fwZ00a0U1T1udjRRRXmnUFcz8StIutc8OwafarOWbUbV5DC+x0jWUF2B7EDmumrm/ibqN1pPgbUtQsrtrOeJY9s4UMYwZFBOD14JrfC83tocm91Yzq25HzbHE+Jvh7qslzc2vh2Rre0s7Fnikux58l5cySeY5Dk5VsxxjcaIvCert4n/AOEtl0i6knfWRLNYyzjZ5LxKPOVd23fG+TnrgH2rNfxZrzpaQDxVqzae97cRw6nbaSHnuo0jRh+629AxYbgKsXnirXIfGcWl2fiTUprnfYra2Emmjbdq6qZWkbb+7bBZsZGMV7yji0uW62fSW2id3br1vt5Hn3o3vZ7+Xy/rqQ2PgnxBonhm5sLDTbqf+29NP26MyKTDdpLlDyejISvH90VJN4A1yXWre6jtnhhvNSvVvwWXiMrIIZuvpIw455HFVrDx54lm1G00xtSJm/4SIrK3lr81kZFjWPp/eJ568VteHLrxZqmp+Gpm8W3SQ6jazXMtuLaLaTC6jbnGcNnk9u1OpLFU7yk4q9++uj/JLT0QoqjKyin07f11NHwPZ+LP+Eos5NT0+906ysNN+x3CPerJb3MqhVR4ox0GASSfWvRK86+GOt65feIL6y1zVpWu1iMk+m3Np5TW77yAYWAxJFtxzknOPWvRa8bH8yq2klt0vb8Tuw9uTT8QoooriNyh4isDqvh/UdMWQRtd20kIY9FLKQD+tebazoHizxNp6x6loaWBsNPWyVFulY3TtLEXdSPuqFjJGecmvWKK6sPi5UPhS7+n/DmVSiqm55RB4a17w1qUB0vQZdVt7DWpLyGT7UoluIZLdkAZnOSUJ289sVUfwhrFvqdnfaj4Vn1gy20jyx2mpCAW80lw8pXORvADAelexV5Pq/iLWbf4k3VtHq2qxwRatbWywG3U2IieNSweTGVcknAz1Ir0MNiq1duyV0tXrr9z8/I5qtGnTSvffy/roWdL8G6hY+MrbxN9geWR9XuTcQPPuVIZB8k6rnAZehxyQTVfxh4U1i+8e3+oWnh+SeSaayey1P7aES18vG8tHn5/yrJ8La54r1yaS10jxFq9xf8A2S4nuo7u2RIYGVz5PltgFgxXYevBPPFWNZ8b+IBoVlr0d4bH+0LxryO1lKgR2NuoEie7OxPv0rq9nio1d03a3Xvdfk/JpGPNScNnbfp6f15muvhvxJdW9v4RuNNjh0q01CW6/tQTgiWMl2RQn3g+Xwc8cVS1Lw74v1vw9BpN5o0dn/Y+lzWsMi3Kt9tlZBGpT+6u0E/N3NM8S+NdYsfFWvWMd6y2Us1kumSDHyMfJaRB/vJIT+Br19+HYD1rkrV62HUZtLXVb721e/W9n+FjaFOnUvFN6af19x5VN4R1TS9FvfDdr4fj1rQEu4bqC2lnCyMjL+9RHJyrq4DBj2Jrtfh7Zanp3hCys9XMn2pN/wAkkvmtGhYlEL/xFVwM+1b9FcNbGTrQ5ZLrf5/8Hr3OiFCMJXQV5zqmieJGutU8OwaXHJpmqaql8dS88AQx7kd0KfeLZTAxxzXo1FZ0K7ottK/9aMqpTU1qeNjwDrFlb3Fzbac1xcajYajbTxyXG77PJIXMUiZOF3AhTj1HvVjXfD3ibXbT+0L3w08bQLY2yaet6vmzRxOWkfeCAucgDnNdF8V9SvrGXQYLS/1ezjurmVZjpcAlnYLEWACkHIyOa4TUvGOvNa6YzeItUhvJdJRoEs7ZXSe7MzoqzZGEJ2qDyOc17lCeJrxjU0u/8Xfy9PkjgqRpU24a/ga+r+BLzXrVPK0W70YW2mTpbQS6gZT5/mhgrsG+ZXGQQeADW54/0W+1nS/C8h8MS30do5e706K6EDRgwlQofPQMR0PQVlWes6xL4h103Ws+IY5bKa4SO2htVaxXZbhgGk28EMT39KxbPx94gk0G0a4vJ1v7PTozfJGoZpJPtUIDgY5LxP8AqaSp4mUotNaf4vtJ9d/nfcOakk7319Oht6NonjLw5YI1pokeoSX2l/Ymh+1qpsmV5DHuY/fUI4BI5ytOHhbxNpWlX/hKx0+K8sdWS3VtS88KttiNEl3IfmPCZXHrUOueNtVn0LXpdNup9OuZdYitNP8At0Yie3XyVkYFW6Z2t1/vVV8XeOtZj1m2uNNvXis9Q8OLLBEACFupN2xh7gjFEYYqcr2jd69elmvu6ejvcHKlFbvT09GaWieDda0HXJta0y2DXOoXV7BepNIGQwOSYJCM9AwGQOcMa0/hVomq6TfajJcaM2h2EsMSrYi786M3AJ8yWMZOxDkcV0fgC7ur7wTo15fTGe6mtEeaQ9XbHJrcrzcRjKr56c7dr69H/VvI6qVCC5ZR9fvCiiivPOkKKKKACiiigAooooAKKKKACiiigAooooAKKKKAO18E/wDIGP8A12b+QrcrD8E/8gY/9dm/kK3KACucvPFUNr4wj0GS1YW5izJel8JHKVZ1iIx1KIzZz6etdHXF6t4M0S+ubu4udPvZr2e8F0bxQnmDGAEU/wBzaNuPQn1rWkoXfOZVXOy5SW98f6TC9ssUN2yXEckizS28kcYVQpDE7ckNvGCAadrfj/Q9P08XcUjXR8hrjyURvMZQshwBjhsxOMHH3TVO68IxXVnb2t3d67PHbI0MOVhG2IhRs4H+wvPXikuvBOjz/bt1rqy/bbqS5kwU+UyRPGVX0Ub3bHqxrZRoaXMXKvqaMXjvw+PKW6u1geSQrtKt+6AbbmTIGz5jjnjPc1ct/FekXOg3utW8k8lnZxtI7mFl3qATlMgbs47VgQeDLGG7S8jGqfaNzNNI0MDmXL78fMDt5zyuDg/lf0jw5Y6fBq0Mltf3aaoNtyGjijDDaR0TaNxB5bGTgc8VMo0ehUZVepdj1+9tbZ7nXNIa0hKI8TW0huM7s/IwCghh1PBXH8VZ0fxF8PbppJp9lqFje3mALGVGjEjNtxlQoPOagvfCa3sAS9vddunjEawtIsJVEQ5ClMbXznksCTgelU7X4faTaw2yW41ZZLdFijlkigkITYFIwwK8hVOcZBHFUo0ftEuVbodAvjjw40s0a3krGMsoIgciVlZVKxnHznc6jAz94VX0zx7o9zBDLdJcWfn3cltHvhcruWVo13HbhSxX7p5FVLjwjp8vkuserxS288tzA6+XmOSSRHyB0+UoMDpgnrVJ/h/p8k8M80+uTPHN57M6wks4mM2QcfKCzYIXGQBnpQoULbsHKvfZHbaFqtprWmRalYGVraYbomkiZN69mAYA4PrV6qHh2zj07RbTTYVnWK0iWFPOxuKqAATjir9c0rXdtjpjeyvuFFFFSUFFFFABRRRQAUUUUAFFFFABRRRQAUUUUAFFFFABRRRQAUUUUAFFFFABRRRQAUUUUAFFFFAEdz/x7yf7h/lXmNenXP8Ax7yf7h/lXmNAC0UUUAFZniLSItatLe3lmeEQ3cVyCgByY23Ac9jWnRVRk4tSjuJpNWZwc/wx0mSO2AvrlJYdKk0xpAi5kRzkMfcc4+tbvinw42s/Ybi11a70rUbDcLe8twrMFYYZSrcEEAfiBW/RW7xdaTUnK9r/AI7maowSaSOM/wCFd6T/AGdPYm6umjn082bu+C5cymUz5/v7zn0qlqfwu0/Up5bq91a7luZVmDSeWoyZIkjLY9fkz9Sa9Aoqo47ERd1ITw9Nq1jjrf4eaLBfwaspY6vHqJvm1DYPNfLEmM9tuDt+gqwPBOntpthp81zNNBaXVzcFSoHm+eJAyn0A8w4x6CupoqXi6z3l/X9NjVGC6HCw/DmJrSeDUPEOpag32dbW0knCZtYVdX2rgfMSUUFjzgVveG/DNjoOqa1fWTv/AMTa5FzLEQNsb7cHb7E5P41uUUp4utNOMpaP/gf5DjRhF3SCiiiuc0Cs3xLpMeuaLPpc0zwpMUJdACRtcN3/AN2tKiqjJxkpR3Qmk1ZnPeLvDdxrl3p95Za9eaLdWPmCOW2jRyQ4AIw3HaqVx4HjuIp3uNYu5b6S4tbpbwxrvSWBQocAcfMAcj3NddRW0cVVjFRi9vJd7/mQ6UG7tHBW3ww0uDVE1FdRummV435RcErcGf8AUnb9BW1o3hK1006Rtu5pRplrPbIGUDzFlIJJx0xjtXR0U54yvP4pf1sKNCnHZHKeFPBceg6r9ufWL/URDbta2MVxtxaws24oCOW5A5PYCuroorKrVnVlzTd2XCCgrRCmAt5rDcm3aMAfeB9/an1EsEa3T3QX966CMn/ZBJH8zWZRLRRRQAVyd94HtbzxBPqkur6oILi6iu5rBJFEEksYUKSMZ/hXv2rrKK0p1Z0m3B2JlCMviRzml+ELDTbvSbq1uLlZdNgmt1OR++jkYsVfjnDHIxVSP4e+Hmit4b+E6jFbWTWkEdyqssYZyzOOPvnIGfQCuuorT61Wvfm/rX/Nk+yh2OLl+HOjTaaLK4ubuXbdWt0krFd6vAiovboVUZrtGOWJ9TRRUVK1Spbnd7DjCMfhQUUUVkWFFFFAGH4r8OjXnsJk1W/0y4sZHkhns2UOCy7SOQeMGstfh7og0u509prySO5shayO7guSJWl83OPv72Jz0rsKK3hiasIqMZWS/wCHM3ShJ3aOQh8D+Ve3kyeJtaWC9Z3ubQOnlSM8YRiRtzyAD16imSfDrRGu1ulmuklFjb2TFSvzpA6ujHj73yAH2rsqKr65W3Uhewp9jmL3wPod/r0uralEb4STvO1rOqvDvaNI84I7BBj6ms9fhpoQNt+/uylq8bQJlcIEkeRVHHQGQj6AV29FCxldKykwdCm+hS0LTYdH0a00u3d3htYhEjP94getXaKK55Scm29zRJJWQUUUUhhRRRQAUUUUAFFFFABRRRQAUUUUAFFFFABRRRQB2vgn/kDH/rs38hW5WH4J/wCQMf8Ars38hW5QAUUV5h4gm8Rx+NZvE9jpVzNb2cw06IeYQHjKkM3l4yR5zId3onpWlOnztq5nUqciTsen0V41Z3viuTUL64sb/Vi88CPNM9gFIljtZX8tQyYwJcDgZ7ZPWr8uoeMzq1tZiW7+aWFDeGyUuiSm1L4O3AA3yj8Oc7a2eFd7cyMVila9merUV5Je6z4ugjknaS5jeJEQv9j2yXO2W5UAMI2AYqsbYIAOcArup9nf+J7W61mT7RrfkxG8uvJ+zoz7zJGI1BKkYCMTgZ6d8YpfVX3Q/rK7M9Yorxixv/Fl7qUM11PflvMNrCTbbonQXcWJOY1yQjEhtq8DNXrzXvHrW0UsjPp6CSS1d3tWP76FFG/CxuSkjlyOBkIACM8t4WV7XQlio72Z6wWVfvED60tec/EHS9Z1PVbKW007T76eLRbljHd27vE0paH5V5G1z82M/p1rJj1rxdaxmPTLidobeyQWsN5bSGWaIQA+a37vAk35zlxyu3HIJUcPzRTTKliOWTTR65RXkkXizxBGur/Zb6/1C2iNxBYzNYfO0wWBkDAIOfmk6gZ/Cqaan4qtPsulWSapErXMscqGHIZJJZvnX5CePl+YsoHy4BzT+qS7k/W49j2eivHdJ1bxRaaWI1m1GNVt1+zzfYd0l1crBBtik+XoWMgJ46dRitC51TxrHbSzS308JmFwzb7T5IPLugiKrJGxXchPzEMOM4oeFd90NYlW2Z6lRWb4Xuri98O2F1dxXEU8kCtIs6gSbsc5AwOevQfQVpVzNWdjoTurhRRRSGFFFFABRRRQAUUUUAFFFFABRRRQAUUUUAFFFFABRRRQAUUUUAFFFFABRRRQBHc/8e8n+4f5V5jXp1z/AMe8n+4f5V5jQAtFFFABRRRQAUUUUAFFFFABRRRQAUUUUAFFFFABRRRQAUUUUAFFFJQAVyXiPx3pmmu1vZr9uuBwdrYjU+57/hXN/EDxhJeTSaXpcpS0U7ZZVPMp7gH+7/OuHr2sJliklOr93+Z42LzNpuFL7/8AI6i/8d+Irpz5dxHaoeixRjj8Tk1njxR4iDbv7Zu/pv4rHor1o4ajFWUV9x5MsRVk7uT+86rTvH3iC2cefLFdp3WRAD+YruPDXjXS9XdbeXNldHgJIflY+zf0rx2iuetl9GqtFZ+R0UcwrU3q7rzPoqivOPh54wcyx6Pq0pYN8tvOx5B7Kx/ka9Hr57EYedCfLI+gw+IhXhzRCiiisDcKKKKACiiigAooooAKKKKACiiigAooooAKKKKACiiigAooooAKKKKACiiigAooooAKKKKACiiigAooooA7XwT/AMgY/wDXZv5CtysPwT/yBj/12b+QrcoAKrSWYd2b7Rcru7LKQB9Ks1zNz4wt4NUuLR9NvPIt7n7K9yChXzfK8zbtzuxjvjGauEZS+EmUorc2zYrn/j6u/wDv8aX7Cv8Az9Xf/f41k6f4x0C6htnk1C2tXughhilmUOdyqRkA8H51HPcj1FaGna5o+ovOljqVrctbjMwjkB2DJGT+II/A03Ga3RKlB7Ml+wrj/j6u/wDv8aPsK/8AP1d/9/jWXp3im2uo/tU1ndWenPAbiG9nCiKSMY5JBymQQQGxkVYXxP4eZ7WNdasS10A0A84ZcEleP+BAj6jFDjPsClB9S4bFcH/Srv8A7/Gl+xLn/j5uv+/pqgnirw3JZyXket2L28TKjyLKCAW+6PxwfyPpUeteL/DmkwzSXeq2+Yo1kaONwzFWIAIA653A/Q56UKE72sHNC17ml9hXj/SrvoP+Wx7VHcaVb3NtJbXElxNDIhR0eQsrKeoIqtD4m0R2ijk1O0ill3lIzOpJClgTwf8AZb8j6Gkk8TaO3h+/1uyvIr+1sYXll+zOGOFTdge5GMfWjlnfYOaHcn0/RLHT7YW1j5ttACSI4nKrk9TU4sV/5+rv/v8AGoNM1K5ubSW5u9LnsVRA6iSRHLjGeNpOPxrI0Tx3oOrWFjfRSSQW93aS3JecBPJEbKrK+Tw2XH+cU+WbuLmgrdDe+wrn/j6u/wDv8aPsK/8AP1d9P+exqCDX9EnVGi1WzcOyquJRyWDFR9SFbj/ZPpVOfxdoK7Bb6hDeM00MJWCQMV8xgqseemSMmkoz7Dcodzchj8uMJudsZ5Y5PWnVzOr+PPC2m2yXE2qRSxs0igw/PykZkYcf7KnHrV0eKfDvlu7axZoI4RPJvlA2IQCCfT7w/MUnTnvYaqQ2ubNFMt5oriCOeFw8UihkYdCD0NPqCwooooAKKKKACiiigAooooAKKKKACiiigAooooAKKKKACiiigAooooAKKKKAI7n/AI95P9w/yrzGvTrn/j3k/wBw/wAq8xoAWiiigAooooAKKKKACiiigAooooAKKKKACiiigAooooAKKKKACuQ+J+ttpukLY27lbi8ypI6rH3P49Pzrr68W+Il8194su+cpARCn0Xr+ua78uoqrWV9lqcOY1nSou270Oero/DfgfxT4gKtp2kT+Sx/18o8uP8z1/CvVPhRefCtmtre1tVi1dtqj+0E3u7/7BOV6+mK9C8W+NPDnhWPGq36JNtylvGN0jD/dHT8cV6VfMKin7OnB38zzKGApyjz1Jq3keb+GfgXEuyXxFqrSHvBaDaPxc8/kK76H4deCYrD7APD9myEcs4JkPvuzu/WuQfxh8QPGJMfg/QTpdgxIF/eYyR6jPH5A1u+BfAF9pGtr4g13xHe6rqflsmC5Ea7uvXk/pXDXnWterUs+y/4Gx30YUb2pU7ru/wDg7nN+Jfgbp826Xw/qcto/aG5/eJn/AHhyP1rzHxL8PfFugbnu9KlmgXkz237xMe+OR+Ir6wpHZVUsxAUDJJ6AVNHM60NJaodXLKM9Y6HxLyDjkEH8Qa9m+HuttrOhL5zbrq2IjlPdvRvxH8q6D4l6l8J3Eq6vHbXd90JsF/fA+7Lx+Zryj4Y36W3i5reLeLe7V0VWPIxyuffiu7EP63h3Llaa1OHDr6piFHmTT0PW6KKK8A98KKKKACiiigAooooAKKKKACiiigAooooAKKKKACiiigAooooAKKKKACiiigAooooAKKKKACiiigAooooA7XwT/wAgY/8AXZv5CtysPwT/AMgY/wDXZv5CtygArz7VPCFvceI72/kuLdPPuxdeaunOblCIhHsEo/gOORjkEjvXoNFaU6jhexE6anueaWfga0tre5j/ALWnYzWnkbvsL5XBhOf/ACD09/atrw/oNnpVzGz3c06LZSWbJ9kdQweZpCen+1iuxoq5V5yVmyI0Ixd0jgZPD91NpUGlza/P9iso0WxRLBwSyOrRtN/f27AMDb1J9Kij8IwH7dNNqkpub9o3mZLFwodbnzztHUA8LjPvk16HRR7eQvYRPNp/BNq0envFqMhlsLW3gjD2cwRvLSRSWCFW5Ep6EYI79KmHhXydJvNIs9TSGxuCsu3+zZCySqqL8pzwnyA468kZr0Oin9Yn3D6vDseaf8ITH5Vxbf2xJ5F3MJ7kfYH3eYryOmw/wr8/I56dsmtSHw7apoWsaYt9MRqWmxWQY2b4j2QeVuxjnPXH4V29FJ4ib6gqEF0ON0jRoLexe1kaC0XgqNLsZbUOduP3gB+ftwawrn4fadI9vJDql1G0enxW7x/ZJPLkmjeIrMQMEZESqwBGRjkEZr0+ihYiad0wdCDVmjy/UfAFjexg/wBpy2cvkSKxtrKUL5xkLLKNxLbgGkXknO8mrNx4LtZrycJqU1rYSSowtbezlVTtcNkgkqGwCNyhc5ycmvR6Kf1mfcX1aHY8xXwLbjTktf7REbqhhMsdhMWeIwSRDduY/MBJnjAHpzSy+B7eZrkT36t57+b5n2GYukjFN23LbQp2ntnBwScV6bRR9Zn3D6tDsNjdZI1dc4YZGQQfyNOoornOgKKKKACiiigAooooAKKKKACiiigAooooAKKKKACiiigAooooAKKKKACiiigCO5/495P9w/yrzGvTrn/j3k/3D/KvMaAFooooAKKKKACiiigAooooAKKKKACiiigAooooAKKKKACiiigAr581GRpdQuZW5Z5nY/iTX0GK+ftVha31S6gbqkzqfwJr2sntefyPGzi/LD5nc/Ae0RvFV5q8sPmrpVjLcqCON+MD9M1Y8JeEPE/iy1bxxpupWM2pNdSFobpQ2WHTqCPoCPSuj/Zw1iCHRddsGsSzwD7W8ox+8XbjYffg4+po/ZrlmuNa8Q3UeyGzlKuLdW4VixIwPQDjNbV6s4yqyXS33GNClCUaUX1v95eh+Jnivw0623jbwrKsajH2q2XCn+an8CK6eH4seBpNP+2HV/LOMmF4m8zPpjH9a7eaOOaJopo0kjYYZWGQR7iuYm+HfgubUft8nh+z87OcAEIT67QcfpXl+0w89Zxafl/wT0/Z4iGkJJrz/wCAcVc/FfW9dnNp4H8L3N0xyBcToSFPrgcD8TWH4z8MfEG88Lahr3izxAI47eHzBYQt8pORgELhR19691tbe3tYFgtYIoIl+6kaBVH4CuP+NuoWdj8OdUiuZlSS6jEMCZ5dyRwB+ta0cQvaRjSglr6syrYd+zlKrNvT0R8s1p+FZWh8S6bIvUXKfqcVmVq+EYTceKNNiX/n4Un6A5/pX0VW3s5X7Hz9K/PG3dHup60UGivjD7EKKKKACiiigAooooAKKKKACiiigAooooAKKKKACiiigAooooAKKKKACiiigAooooAKKKKACiiigAooooA7XwT/AMgY/wDXZv5CtysPwT/yBj/12b+QrcoAK8w1HxDq1j4tvrhptQktLbVktyqSRtF5Rt1byxHneWLH72OM9cCvT6ypNHi/tRtSjttMW7Jys5swZRxjl85PHFa0pxi3zIyqwlK3KziLz4k3tvp8jtZ6c139nju41jmd1aJ4mk28DhlCckkAAg+1Nu/H+sXei3c9na6fab4blreWWdhtEUKuSTjG4lxgf7JJrsz4ftTAYPsOj+V5hl2HTxt34+9jPX3p8uiQzWwtZrXSZLcOHETWIKg4xnGcZxxmtvaUf5TH2db+YwdW8XXml6dYMsFvO/8AZQ1C5aeXYZFGwFY8DlyWz6dB3qvY3Gr33w41nVLvVbiK8jmvZYZLd9uwRPIqLgjoNo4rqrnSzc+R9oj06b7OQ0G+z3eUw7rluO3T0qQWdysDwK9kIn3bo/svynd1yN3OSTn1zUe0gkrLUv2c29XochB4k1HSXtrLC3lukFjLcXF1OTKWuZSnGBgBcE8/SqWo/EPUmtbhra0tLeNo7pLe5LtIGljMqqPlBAP7sHDYBycHiu5m0xpo5I5k06RJIxG6taZDKOikbuQOeKhi0K3iljkjs9IRo1KRstgAVU5yoOeAcn8zVKpS3cROFXZM4tfiNqtvazSzaMtzHbRiN5Y5Nu6YRo27n+Alu3IHPSr9t441UajY22oaVb2kUtwLeaYyFvmZwq4VclM5GN/BPGR1rpY9ChjfzI7TSEfyRCWWwAJjxgp1+7jjFEWg28LQNDZ6RG1vuMBWwAMRPdeePwoc6P8AKJQq/wAxxfizxXrGl+JfEOnw3Q2y20UOmqVB8m5MZYn3G3c3P9yo7T4kanBpjTSaO13DbW6xvMZArPMIkbeR/dJfsMgc9K9Ak0+SSVpZBYO7HJZrTJPBXru9CR9DioBosfnmf7NpXmtF5LP9hG4x4xszu+7jjHSmqtK1nEHTq3upHE3PjbXl1KL7VaQW8CRqskKyYZ3N1FGHB5IGH5U89fUGp4PiBq0kEEUmnabFd3NrFeRs1wwhSN4Xl2s2M7v3ZAxxzntz10WhW8aRJHZ6Siw58sLYgBMnJxzxkgH8Kp+IPCketWC2c80NvGAAfs9sq7gAQFIOQQATjjI6gihVKL0cROFZapmD4w8VanN4V0J9HaW21PVIFvdtvC05VEjEhXAUnazFI92P4qguvicy2qaraWFvPprFkCGYrcMwtvPyFxjb/D7YJ9q7ey02SzSCO3NnGsEIgiItzuWMYwud2ccCslfBtquvxaz5kJmiBEcPkARR5UqdoHPIJ4JK8k4yc0RnRtZocoVr3TMGTx9rkKN52jWiNb2891cFpyN8cZi+4BkgkSn73930NV38eamdZSdTZR209q/2W1LszmT7QIxvVVzvwDgDjkgkYzXb2+iRW8HkQWukxRbWQoliFXDYyMA9DgZHfApsnh+1kadpLHR3ac5mJsATJzn5ueefWhVKP8oOnV/mF8Ea03iLwrYa00KwNcoS0atuCkMVOD9RWzUGn2y2lolvHHBGi52rDF5aAZzwvap65pNOTtsdEU1FX3CiiipKCiiigAooooAKKKKACiiigAooooAKKKKACiiigAooooAKKKKAI7n/AI95P9w/yrzGvTrn/j3k/wBw/wAq8xoAWiiigAooooAKKKKACiiigAooooAKKKKACiiigAooooAKKKKACvHPibp7WXimaUKfLugJlPv0YfmP1r2Oud8eaPJqmlLcWfF/Zt50BHUkdR+n5iu3AV1RrJvZ6HFj6DrUWlutTo/gx4Zbw94BvtR1KMw3GoRNM6twUiCnaD6cEn8a+f8ASdTv9JvlvdLvJrSdfuyRNg49D6j2rrtd+KXirVvDbaFeSQKrjZPOke2WRf7p7D3wBXDV7uGoTTnKr9o8TE1oSUI0vsnp+j/GzxRZxrHfWtjqAH8bKY3P4rx+lba/HqXy/m8Nrv8Aa64/9BrxWinLAYeTu4kxx2IirKR6rqvxx8SXCMlhp1hZZHDHdKw/PA/SvOte1vVtevPtmr3813N0Bc8KPQDoPwrPorWlh6VL4I2MqmIq1fjlcK7L4S6e1x4ge+ZT5drGcH/bbgfpmuPijeWVYo0Lu5CqoHJJ7V7b4L0UaHocds2PtD/vJyP7x7fh0rlzKuqdFx6s6suoOpWUuiNuiiivmT6UKKKKACiiigAooooAKKKKACiiigAooooAKKKKACiiigAooooAKKKKACiiigAooooAKKKKACiiigAooooA7XwT/wAgY/8AXZv5CtysPwT/AMgY/wDXZv5CtygArNu9e0i11NNNuL6KO6cqoQ5wC33QT0UnsCQT2rSri5Y9Q0/VNUt7WHTLiHUL6O5NxcTriAAIrh4zyxGz5cccjOMVpTipN3M6knG1jrrC7tr6zivLOZZoJV3JIvRh61NXjEPhfX0nsUMtrHHbwPDK9vqKxs8Zt3Uru5IbewPACgDPJq/puh6zBdaNPvsw1ncnAa7TYkRkBO9FPEhGcGM4PAK4raWHitpGMcRLrE9GvNe0iz1JNOub6OO5cqAhBwCxwoY4wpY9ASM9q0q4DxHp11ceJ31DSporWSVoCbpL5TDIiMMieBuGYAEKy88jkYrnE8Na3FpMts1xHcyyugujLqEZEpAfMqLgDJJXl8nHbIFCoRaT5rDdaSbXLc9iqC0u7a7EptpklEMrQybf4XXqp9xXlWleGtSt9Pil1RrXUZxJALq2/tHH2iNLRY8bycDbL8+OM9euK2/COg3Gn+Jo9REltEZ7i7a5VLwyFkcR+UvP3sbT2z37mlKjFJ+8ONaTa909BooormOgKKKKACiiigAooooAKKKKACiiigAooooAKKKKACiiigAooooAKKKKACiiigAooooAKKKKACiiigAooooAjuf+PeT/AHD/ACrzGvTrn/j3k/3D/KvMaAFooooAKKKKACiiigAooooAKKKKACiiigAooooAKKKKACiiigAooooA8/8AH/gxrmSTVdIjzK3zTW4/iP8AeX39RXmzKysVZSrA4IIwQa+iaw/EPhbSNazJcQ+Vcf8APaLhvx7H8a9fCZm6aUKmq7nk4vLVUfPT0fY8Roru7/4bagjk2N/BMnYSAo39RWePh/4k3Y8q1A9fPFerHG4eSvzo8qWCrxduRnKU6KOSaVYoo2kkY4VVGSTXd6d8NbtnB1DUIok7rCpZvzOBXbaB4c0nRFzZ2+ZsYMz/ADOfx7fhWFbM6MF7urN6OWVpv3tEYPgDwf8A2WV1LU1Vr0j93H1EPv8A738q7Wiivn61adafNI9+jRhRhyxCiiisjUKKKKACiiigAooooAKKKKACiiigAooooAKKKKACiiigAooooAKKKKACiiigAooooAKKKKACiiigAooooA7XwT/yBj/12b+QrcrD8E/8gY/9dm/kK3KACmmOMnJRSfpTq4PVfGWoWlxq1qtrKz22r21pFMLVmhWNzDu3NnG752/Srp05TdkROpGCuzuvLj/55p+VHlx/880/KvO9W+IzrHayW9jLbRzRPdoX2u01t5MzBlGcK26McHsfymm8fzrf28yaft0uS2naOWWVEM7xyxx8c/KMs3GCTxjnitPq9TsZ/WKfc77y4/8Anmn5UeXH/wA81/KuP0Dx/Z6vc2NrHp11FcXrDyo3IztBlDv9FMTA9/mX1qvrHijVdK8UzDUP9E0iOZUik+ymSKZPLyQZVOUl3AgKwAPHPNL2E78r3H7aFuZbHceVH/zzT/vmgRoDkIoP0rhdR8b6rZ3dlPJ4fkSyksZryVPPjL+WnlEODnHAcgr1z3qW3+IltdXDw2uj6hKHm8i0kKFY538zZgsRheckcnIB+lHsKlr2D29O9rnb0V55pvxBuH8NXVzeWLJfwyeXgY2KzyTIgPPO3yxn17Vo+DvG41y7trE6ddlmhAkukibyvNCKzjphRkkA55IxRLD1Em7bBGvBtK+52VFFFYmwUUUUAFFFFABRRRQAUUUUAFFFFABRRRQAUUUUAFFFFABRRRQAUUUUAFFFFABRRRQAUUUUAFFFFAEdz/x7yf7h/lXmNenXP/HvJ/uH+VeY0ALRRRQAUUUUAFFFFABRRRQAUUUUAFFFFABRRRQAUUUUAFFFFABRRTXZURndlVVBLMxwAPU0AcR8TvFF7oGoaLFYyxIhlNzfhyMtbKyowGe+XB/4CawNS8Va3F8Q7/T7PXJZTDqAgXSxZhkFuYQzSmQD5SCe5rb8SaP4B8S/afEWs6ppt7atbixinedDFatljlGzw5LZ59BWt4es9F03R7q4i12O7t9VkVftbyph3MaxAKw4JO0cepr14ToU6SvC8rNO66tp9ntr2fY4pRqSm/e033PPPC3jTxFc29tJHr82qQzGx+0SvZCIW0skwV4Q2AGBUnntiuw8Sar4jtfHUPh2zkfydXaKa1uNgItY4j/pKnjnI24z/fqxqel6FJoNh4FHiVLK9tfINvtkj+07o8FW2HqTj0q1pWm2iX+kahdeJpdVu7b7TbQyymMGdnILLhQBldmMD3zTq1qLbmoJb6W8tHsluvu+YQhNLlcu3X71uYfiPW79PieujjX7/T7Rbe3ljgtrATrKzM24O+PkGFAzms1vEXiu10Sz8UXGrRzWutJcLFZCBQLNvKkeFlbq2PL+bPrXaNdeHdM1q98QXGvWcP2pUsZBLcIsavEWO3OfvfMciuZtvC/hf7NPcHxg1xo1vbzPawNcRGCxWcMpkVup6sF3HA5opTpcq5oaWS23016b3t1/yFOM76Pv1/4PYX4QeIdU1u7ull1m51mySzheSeeyFu0Fy3LRDAG4Y5z9PWvR65fw7puh6fqkGpadrKSjULCK3SNZVKXXkLgSrjqwXg47V0drcQXVulxbTRzQuMpIjblYeoIrixkozquUFZelv8jooJqNpPUlooorkNgooooAKKKKACiiigAooooAKKKKACiiigAooooAKKKKACiiigAooooAKKKKACiiigAooooAKKKKACiiigDtfBP/ACBj/wBdm/kK3Kw/BP8AyBj/ANdm/kK3KACse50iKT7Un9m2jx3FwlzJulYb5FK7WPHUbF/KtimpJG7OqSKzIcOAclTjOD6cU02thNJ7nMf8IjpQSVf7BsCJN2QZ5CACrLtH91cSP8owBuPFNl8HaVJcyXP9iWgmbJDLdSqUO4PlMfcJZQSVwcjNdUGVs7SDg4OOxpa09tPuR7KHY5XTPCsem61a6hZ2dnElnayW9rArNiPzHDyNuIJOSB9OfWrU2gW8upNqEmlWjzu/mODcP5buBtDmPGwtjjcRn3roKR2VELuwVVGSScACk6sm9wVKKOZg8K6dDG8aaNaFZIngffcyOfKYKCgJzhflUADgAcYpW8LWDGc/2RajzyGcC6lARt27cgH+rO4A5XBJ5610qMrqGVgykZBByCKWj2s+4eyj2OTHgvR1SFF0GyCQjCL9pk28FmBI6MQXfBOSNxq/pXh+zsNRS7t9Nt7cqu0FLhyq/KFyEPy7sKAWxkgda3aKHVk92CpRWyCiiiszQKKKKACiiigAooooAKKKKACiiigAooooAKKKKACiiigAooooAKKKKACiiigAooooAKKKKACiiigCO5/495P9w/yrzGvTrn/j3k/3D/KvMaAFooooAKKKKACiiigAooooAKKKKACiiigAooooAKKKKACiiigArl/iort4D1EBXaIeWbhUzkwCRfN6f7G78K6ikIBBBGQeoNaUp+znGfZ3JnHmi49zw/Vrix1S+vrHwvp/h3yjq+nfZ5YWaS1nJDhRKgAUMABkL6jNZt+Z73wja6HZWE93qLX17qN/Y6dEEFnPH8qALn5YxIQevPXvXvUFhY28SxQWNrFGr+YESFVAf+8AB196fFaWsU8lxFawRzSf6yRIwGf6kDJ/GvVjmkY2tHbu/K2v5nI8I3uzxTWNW0PWH1u9Y2n9uX0WlzaSpANwJio+534brjtnNXdP1qw0+TS7eS4ia+0jWNWu7u2B+eJFWVtzDsDlcH3r1qPTdNjnS4j06zSZBhJFgUMo9AcZFK2n2DTTTNY2rSzLslcwqWkX0Y45Hsah5hTceXldvXy5e21vxGsNK976/wDBueEaSjJ4I8S6XrGkT2009rDq0K30aktK7hZpI+uFyV9+feui8Yw6XY/EFFvYLaDQYJdNN4mwCFF23OwsOm3eVz2zivWJbW1m/wBdbQSfLs+eMH5fTntwOPaia1tZhKJraCQSqElDxg71HQNnqPY0SzPmk5cu9+ve233feCwtla/9a/5nhWpKzazb6n4XwbKy1PUL7TUh4jmSOKHzlT/ZY+ZjHGa9T+E7rL8NtBkUYV7QMB7Ek10UdraxrEsdrAiwqViCxgBAeoX0H0p8MccMSxQxpFGowqIoVQPYDpWOKxyr0lT5duv3/wCf5l0qDpzcr/1oPooorzzpCiiigAooooAKKKKACiiigAooooAKKKKACiiigAooooAKKKKACiiigAooooAKKKKACiiigAooooAKKKKAO18E/wDIGP8A12b+QrcrD8E/8gY/9dm/kK3KACvMte0nxMfEOuT6aNRt4ZftFxE1tJsE0q2sIhz6jerDHsc16bVaSwtZHZ3jYljk/vGH9a1pVPZtszq0+dJHmVvpniezuNWmig1oqPtc6wpdMiyzSSx7Sp5zhC5AHocc4qDT7Hx5cQSefca3GIX/ANGIkMZdTdJyQzMx/dF8BiSB7jj1M6dac/u25BH+sbv+NB0+0z/q2/7+N/jW31nyMfq3mecufHFsj2ax6vKXmiS3kDBtkcd1LvLsT1aIxdeWH0NUNZsfGgt9NsrePWp2NpCLtpJmlWYyRuJg3IVcEjghj0xgCvVP7Os/+ebf9/G/xpf7OtM/6tv+/jf40liUnewPDtrc4zwDb+ILPX2t76PUHshZKMz5RIHAQBFGSrj72GXaRghgcg13tV4bK2ikWSNGDL0+dj2x6+lWKxqT53c2pw5FYKKKKzNAooooAKKKKACiiigAooooAKKKKACiiigAooooAKKKKACiiigAooooAKKKKACiiigAooooAKKKKACiiigCO5/495P9w/yrzGvTrn/j3k/3D/KvMaAFooooAKKKKACiiigAooooAKKKKACiiigAooooAKKKKACiiigAooooAKKKKACiiigAooooAKKKKACiiigAooooAKKKKACiiigAooooAKKKKACiiigAooooAKKKKACiiigAooooAKKKKACiiigAooooAKKKKACiiigDtfBP/IGP/XZv5CtysPwT/wAgY/8AXZv5CtygArDPiOBbbW55YxDHpM/ku7sdrfIj7uASB8+Oh6VuVx2p+HGuJ9Zg+26ktlqjl7iFLeMjcUVMq55HCA1pTUW/eM6jkl7pJpvxA0K4tDJctPazCdoRCYJHaQiUxDZhfnyw/hzjODVubxp4fhleGS4uVlDIqxmzl3yF2KrsG3LZKkZGax7TwjbQXdtcSz6xc/Y5zNao0aARgymVl46gtjrzgCoNO8DWFnri6sZdWmmSVZBuijy2x2cb2+85yxGSegA4xW7hQ11Zip1tNEdhpGt6Zq2P7PuhP+4Sc4UjCOWCk5HBO1uOvFaNcv8AD/RW0ePU2lt3hmvr6S6Kk7ljQnCRqeOAOenVjXUVz1FFSajsb03JxTluFFFFQWFFFFABRRRQAUUUUAFFFFABRRRQAUUUUAFFFFABRRRQAUUUUAFFFFABRRRQAUUUUAFFFFABRRRQAUUUUAFFFFAEdz/x7yf7h/lXmNenXP8Ax7yf7h/lXmNAC0UUUAFFFFABRRRQAUUUUAFFFFABRRRQAUUUUAFFFFABRRRQAUUUUAFFFFABRRRQAUUUUAFFFFABRRRQAUUUUAFFFFABRRRQAUUUUAFFFFABRRRQAUUUUAFFFFABRRRQAUUUUAFFFFABRRRQAUUUUAFFFFABRRRQB2vgn/kDH/rs38hW5WH4J/5Ax/67N/IVuUAFFFebeJYj/aGt+fBeN4gadDokkaOQE2rs2MPlUBt+/PbOcjFaU4c7sZ1J8iuek0V5NqOm2un6trVjbxXj6shtP7Il2uzhupKvjG0EndnjGc1b/t7xdcahFaQ3N1G812sV6BYLiwBuNgCMVw26PJy27GAeAcVr9WvszL6x3R6dRXllp4g8dEPc4uJ2hlit0tWsgqzkrMC7Hbkcoh4IAz71kaje+J9Wt9PlupprvZJ96CGRShJhLK/7uMcHOODgZBJprCyvq0J4pW0TPaqK47xRotndePNBu305Zcx3Jmk2EjKonl7j04OcZrjtP1Txlo+gaZZLc3HkPbW8k11PbbTa7hNlMiJ88pGPmVjz1GRiY0OdJp/1qVKvytpr+tD2KivG/EviLxldJNp8cl8jS2EqT/Z7QqFcWxcPFmPcAWGAWYEkkBOM1dfxD40kmuore8KfvliRfsheRIjNGqSgeUF5RmY5ZhzwFwRVfVJWWqJ+tRu9Ger0V558Ubd/tFi5na4aG0lUQXVtI0VyxxjbJFjyp8gYbB4JwPSjqd7rmqJHZyXupWN4NTtlFktpv+zQiaPbJ5u35iVyTuJByeBg1MaHMk7lSr8raseo0V5UviTx0LuKJVQyRoVhint2X7cVklViQsRwcKvRkAznBBqpZeINcsdU1HUlvNQvLeaBVeWTTyMTC1dlRVCjpJxwOuASTVfVZa6oX1qOmh7BRXj+k6x4wtr3ykJtUuLppt1xDIRPIzoGTAjY4C9ACn3s5wCK9grKrSdO12aUqqqdAooorI1CiiigAooooAKKKKACiiigAooooAKKKKACiiigAooooAKKKKACiiigAooooAjuf+PeT/cP8q8xr065/wCPeT/cP8q8xoAWiiigAooooAKKKKACiiigAooooAKKKKACiiigAooooAKKKKACiiigAooooAKKKKACiiigAooooAKKKKACiiigAooooAKKKKACiiigAooooAKKKKACiiigAooooAKKKKACiiigAooooAKKKKACiiigAooooAKKKKAO18E/8gY/9dm/kK3Kw/BP/IGP/XZv5CtygAqtJaF3Zvtd0ueyuMD6cVZrn5/FljHq91YC1u5Es3Ed3coqmOBim8bhneFwR823aM9aqMZPYmUktzVNk3P+nXY6/wAY/wAKPsTf8/t32/jH+FVNI8R6Jqml22pWmpWrW9wqmMtKoOSm8KRnhtvzY645qvYeMPDl69x5WrWixw3AtlladAkzlFfCHPzcMPxquWfYnmhpqaf2Fsf8f150/vj/AAo+xNj/AI/bv/vsf4VnX/i7w3Zxu0ms2TlJ47d1jnV2R3fYoIB4+bjn0NGs+JLfTrya1Sxvr1raET3ZtkUi3jOcFskZJwTtXJwOlCjN9A5odzR+xNz/AKdd/wDfY/woFk2f+P276/3x/hVJvFPhpYmlfX9MRE2hy90i7Sy7gDk8EjnB7VI/iLw/HJLG+uaarwoHlU3SAopxgnngfMv5j1pcs+w+aHcs/Ym/5/bvt/GO34UfYW/5/rzof4x/hVKXxPoESCaXWNPjtTGJFuGuoxGwJYcHd6o3PTg88GotT8YeGdPtLi5n1qxZbeITSJHOrOEOMHaDnHzL+YpqM30E5QXU0jZN/wA/t3/32P8ACj7C3/P9d/8AfY/wqvDr2jySQxNqVlHNOXEMbXMZaQKSCVwTnofp3pi+JvDjW32pde0toPMEXmC7QrvIyFznGcc4pcs+w7x7lsWTcf6bd/8AfY/wo+wtj/j+vOn98f4VboqeZlWRU+xN/wA/t33/AIx/hVuiihsEgooopDCiiigAooooAKKKKACiiigAooooAKKKKACiiigAooooAKKKKACiiigAooooAjuf+PeT/cP8q8xr065/495P9w/yrzGgBaKKKACiiigAooooAKKKKACiiigAooooAKKKKACiiigAooooAKKKKACiiigAooooAKKKKACiiigAooooAKKKKACiiigAooooAKKKKACiiigAooooAKKKKACiiigAooooAKKKKACiiigAooooAKKKKACiiigAooooA7XwT/yBj/12b+QrcrD8E/8AIGP/AF2b+QrcoAK4jXvD8N94mGo3F9aR+XKrLMliVu0VRjyhKpwyE54IPBI9MdvRVwm4O6InBTVmeWHwOH06PTJ/EEX2RVVpfLsXEjOlp9nyCWIC7drYweQRnBp934L+26jc6jfaxZTXNzI4mjWymSHY8cSkBVkBJ/dA8kg5IIr1CitvrU+/9fcZfVodjzlvCVssVmLfWER7ZmkXNmxDFrxbgZwf9nb+vtWzq9lJNqV7daVq8dp/aNusF2JbRpCNoYB4+RhsMRzkcDj162iodeT3KVGK2PJ9f8OSabpckPh0PeSTC6iRWgBSOOaGOMbwzrk/u1+YZ4z8pp7eB2uL62ubzxEskduMLGbWRsLviYr97bgeVjIUE5yc16rRV/WppEfVYXPNb3wpI15ey2mvQrHfSk3EMtlIRJGZ5ZTGSrA4JkAPqAfWodW8HTapqMt7ceI4xujmWNFs5NqeYqjAXftCqVHQAkHk9K9QopLEzWv+X+Q3hoP+n/mebDwhHmdDrkfk3k6zXf8AoT790czzIIzn5Rl8HOc44wTTbvwbE1vBHa61FDNFaW1qkv2SRWjMUbKXQqwwSGHBypAwQa9Loo+sz7h9Wh2I7Ti1iHmGT5B85GC3HXFSUUVznQFFFFABRRRQAUUUUAFFFFABRRRQAUUUUAFFFFABRRRQAUUUUAFFFFABRRRQAUUUUAFFFFAEdz/x7yf7h/lXmNenXP8Ax7yf7h/lXmNAC0UUUAFFFFABRRRQAUUUUAFFFFABRRRQAUUUUAFFFFABRRRQAUUUUAFFFFABRRRQAUUUUAFFFFABRRRQAUUUUAFFFFABRRRQAUUUUAFFFFABRRRQAUUUUAFFFFABRRRQAUUUUAFFFFABRRRQAUUUUAFFFFABRRRQB2vgn/kDH/rs38hW5WH4J/5Ax/67N/IVuUAFcRr+oXmkeLby4k1XUpbC10iTUWskEW1mV8bQdm7GPeu3qjNazvdNOFsixQx72hJfZnO0nPT26VpTkk9TOpFyWhyem+NNYvLmGxfQ7e0u2R52a5uikRhURklTtJ3fvB1AHBOcU/4feJtT1KMWmrJB5jWsl3FcK+dyCZ4/nUAAHgdM1sL4bsVtVtV0nQhAkhljiFguxZOzAdM+/Wrtvp8lu4e3h06EquxSlttIUnJXg9M5OK1lOnZpIzjCpdNs4bQvFGtafd20etSzXU14YAnzwvbSrJOsZmhkjGQuHB2OM8jnrT/+FlXRW5ul0m1a0tWRJMXZMjF5JY1Krt5GY8nnoTjpXWJ4etEiuIV0vRFjucfaEFiAJec/MP4ueeaojwXpwu7m6Sz06OW4thbAx2wXyUww/df3M7znHWr56Lu2iOSsrWZixfEHU32Wp0mwF61kNQ/4/T5Hk+UJCu/bnzOemMY+bOKl0XxhrGs+JdKSC0tbXSrme5iZXkLTOI41YEjbheW6ZNbtp4WsLbSYNLXS9Fe0hKssb2SkF1XG8jpu9+tX00z9/FK9tppMcxmVhbfMrnhnBzwxBIz71Mp0tbRGoVdLyNOiiiuU6gooooAKKKKACiiigAooooAKKKKACiiigAooooAKKKKACiiigAooooAKKKKACiiigAooooAKKKKACiiigCO5/wCPeT/cP8q8xr065/495P8AcP8AKvMaAFooooAKKKKACiiigAooooAKKKKACiiigAooooAKKKKACiiigAooooAKKKKACiiigAooooAKKKKACiiigAooooAKKKKACiiigAooooAKKKKACiiigAooooAKKKKACiiigAooooAKKKKACiiigAooooAKKKKACiuy+w2P/Pnb/wDfpf8ACj7DY/8APnb/APfpf8KAH+Cf+QMf+uzfyFblYIsrMdLWAfSMUv2O0/59of8AvgUAbtFYX2O0/wCfaH/vgUfY7T/n2h/74FAG7RWF9jtP+faH/vgUfY7T/n2h/wC+BQBu0VhfY7T/AJ9of++BR9jtP+faH/vgUAbtFYX2O0/59of++BR9jtP+faH/AL4FAG7RWF9jtP8An2h/74FH2O0/59of++BQBu0VhfY7T/n2h/74FH2O0/59of8AvgUAbtFYX2O0/wCfaH/vgUfY7T/n2h/74FAG7RWF9jtP+faH/vgUfY7T/n2h/wC+BQBu0VhfY7T/AJ9of++BR9jtP+faH/vgUAbtFYX2O0/59of++BR9jtP+faH/AL4FAG7RWF9jtP8An2h/74FH2O0/59of++BQBu0VhfY7T/n2h/74FH2O0/59of8AvgUAbtFYX2O0/wCfaH/vgUfY7T/n2h/74FAG7RWF9jtP+faH/vgUfY7T/n2h/wC+BQBu0VhfY7T/AJ9of++BR9jtP+faH/vgUAbtFYX2O0/59of++BR9jtP+faH/AL4FAG7RWF9jtP8An2h/74FH2O0/59of++BQBu0VhfY7T/n2h/74FH2O0/59of8AvgUAbtFYX2O0/wCfaH/vgUfY7T/n2h/74FAG7RWF9jtP+faH/vgUfY7T/n2h/wC+BQBs3P8Ax7yf7h/lXmNdr9jtP+fWH/vgU3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g;base64,%20/9j/4AAQSkZJRgABAQEAYABgAAD/2wBDAAUDBAQEAwUEBAQFBQUGBwwIBwcHBw8LCwkMEQ8SEhEPERETFhwXExQaFRERGCEYGh0dHx8fExciJCIeJBweHx7/2wBDAQUFBQcGBw4ICA4eFBEUHh4eHh4eHh4eHh4eHh4eHh4eHh4eHh4eHh4eHh4eHh4eHh4eHh4eHh4eHh4eHh4eHh7/wAARCAIbA0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P7Vdf8/U/wD38NH2q6/5+p/+/hqGvUPCfwjv/FPw70vxBos0s+pX+qvZfZymI441HMjN2xivvKro0knNJHwlKNWq2oanmv2q6/5+p/8Av4aPtV1/z9T/APfw17DqP7PHiu38TWGmWt/ZXmn3MJmm1NOILcKcOGJ7jt61k+PPhDeeH/G3h3w/pmqx6tDrwX7LdomFJLYboSCB1+lYxxGFk0k0bSw2Jim2meafarr/AJ+p/wDv4a6L4f8AhfxL45106LoM2+7ETTETXJRdoxnn8a72T4MRaj8TL7w/oOpSnQdIVBqurXShUhcDMiqehPoO3evUfhb4G0bwN+0YdN0O4uLizl8O/ao3mYMcs4B5AGQcZ/GsK+Loxg+Re9a+35m9DB1ZTXO9L23PNov2c/iqykvNp8ZHQHUCc/kKwLT4O/Em48XXHhfyVi1CC3Fz+8vMRvGW27lbvzX1VceE9dn+L48SJ46lg01AmdFjbIcBcEMCehPPSpNN1KXUPjxf2b6dc20em6IFSaRMCcvKCSp7gY/nXmLMKlnpF6X22PSeXU7rda233Pibx14f8QeDPEUug63OVvYkV2EVwXXDDI5rpfA/wp8e+MvDJ8RaLJA1gHdC016UbKdeKl/agn8/4267yD5Zjj4Pog/xr6D/AGZv9G/Z0km27P8Aj8kzjr15/SvQxNd08LCooq7t07nBh8PGpiZ023ZX69jwPwj8F/iN4p0C31zSXtXs7gsIzJf7SdrFTx9Qa5Oy8L+KLrx2vgoGSLWTcm28uWcqocZPX0wOtfXXwO1iz8M/s8aPrGpuwtYkZ5XA+6HmIz9Buqt478Aq/wAdPB/j7TYd8Ms/lXxjHG4Rt5ch9iOM+wrmjj2qs4zirK9tOqOmWXp04Si3fS+vRnznefCL4g2vjSy8IyyW39qXtu9zEovspsXrluxql8Rvhn478A6db6h4gCrbXEhiWSC6MgDYzg+ma+nL8mb9rTTkxkW/h1357bnI4rqfGlnovxI8O+JvBvmIbq0YRPu6xS7Q8bj25/nUf2hKMoc0VZpN6dy/7OhKM+WTum0tex8e6V8L/HWpeAn8bW8kI0hIXmLPeYfYmcnb+FcF9ruv+fqf/v4a+vorG78Pfshajp98jRXUNjPDKpHRjIVIrxj4X6f4XvPA9uNeh0i3B1iETTTSp51zCzgNGOd0e3rnGCM13UMSpKcpRTSlZWRxV8LyuEYyabV3c8o+1XX/AD9T/wDfw0farr/n6n/7+GvcI/h94CvIkha4ji1K81AQ28FnqAnEauzqM4H8JCE47HrXkvjqx0zS/FN5pmkSvNbWbCAys2fMkUYdh7Fs49q6qVSlVfKo/gcdWlVprmcvxMn7Vdf8/U//AH8NH2q6/wCfqf8A7+GoaK6PZw7G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yb7Vdf8AP1P/AN/DR9quv+fqf/v4ahoo9nDsHtJdwr1vwf8AGS58LfBe58F6Tayw6rNcyFL0MNqRPgsR33dQPzry7+zdR/6B95/34b/Cj+zdR/6B95/34b/Coq06dVJT1tqaUqlWk24aX0OtPxR8Wf8ACt08Bx3Yj00OxaRciV1JyULZ+7kmuo8CfG+fw74Z0vStQ8L6frNzozMdLu52Ia3B7dPw4ryr+zdR/wCgfef9+G/wo/s3Uf8AoH3n/fhv8KieGoTVmut/mXDEV4vmTfY9K+IHxi8UfEA2+iR21tpGnzzr5trZ5H2hyRy7dT9K9307WtG0n9pDVDqmqWlhDY+H7a0Vp5AgLHDYGa+StEXVdK1my1OLSriWS0uEnVJLdyrFWBAPHTitDx3qeveMPFl/4j1DSp47i8kDNHHA+xAAAAM84wK5quChK0I6Rs/xt/kdVLGVI3nLWV1+F/8AM+qLrRfhjL8Ux8QpfiHCLpJVm+zJeosWVXAzzkj2rpNG+KHgPVvGl/Jb69p6RWNqtv8AaZJQizM7biEz94DaOfevhf8As3UP+gdef9+G/wAKP7N1H/oHXn/fhv8ACsJZVCa96o3pZbG0c0nF+7Ttrd7n1X43+Hvwf8WeLL/xFfeP4ori+kDyJHeR7QQAOM/St3wRr3gnwz8G7/Q7TxJp7iGO9WCN7pfMddzhc+5GPzr43/s3UP8AoHXn/fhv8KP7N1H/AKB15/34b/Crll3NBQlUbSt26ERzBxk5xppN379T6c1nxH4fj/ZHi0OHXLFtRbTIla2WdTJkuCV29c1v/s2fFnSL/wAAx6V4o1i1tNQ0siFXuZQpmi/gIz1IHB+gr5E/s3Uf+gdef9+G/wAKP7N1H/oHXn/fhv8ACqnltKdOUHLd3uKGY1Y1IzUdlax9c2HirwzJ+05qOtSa9pq2EegJBHcGddjOXBIB6Z61wUHxNtfDX7UGr6pDexTaFqUyW1zJG4ZCu1QsgP8Asn9M14H/AGbqP/QOvP8Avw3+FH9m6j/0Drz/AL8N/hVQy+kr3d1y8pM8fVdrRtrc+y/2iPGnhW++Duu2emeItOuLmZI1SKCdWZsyLnAHtXxYm3eu7O3Izj0qx/Zuo/8AQOvP+/Df4Uf2bqP/AED7z/vw3+FbYPCwwsHBSuY4zEzxU1NxtY9pa/0A+I4JrTXtAttDjsz/AGTbW8v2aVZfKA23EirvUE7snJycVEdN+DTXgs1ngkSYTSvevfODEwkULGB3BBc5PJHNeN/2bqP/AED7z/vw3+FH9m6j/wBA+8/78N/hS+rLpNh9Zl1gj2G1sPg7deddCO3hdElWKzOpMiyBZiocu3RimCB0OajtbT4X273MMUekTWc2j74Li4v3NwJ8pvVl6K4Bbbjrj3ryL+zdR/6B95/34b/Cj+zdR/6B95/34b/Cn9W/vv7xfWH/ACL7j2/T9N+EVt4ljntZtLVLV4mT7XqRaGWPf80mAPvhR9w+tebfFa70m81qxbRvsv2dLFVYwYwX3uTux3wR+lcz/Zuo/wDQPvP+/Df4Uf2bqP8A0D7z/vw3+FVToKEuZyb9SalaU48qhYq0Va/s3Uf+gfef9+G/wo/s3Uf+gfef9+G/wrp5l3Ob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q0Va/s3Uf+gfef9+G/wo/s3Uf+gfef9+G/wo5l3Dll2KtFWv7N1H/oH3n/AH4b/Cj+zdR/6B95/wB+G/wo5l3Dll2KtFWv7N1H/oH3n/fhv8KP7N1H/oH3n/fhv8KOZdw5ZdirRVr+zdR/6B95/wB+G/wo/s3Uf+gfef8Afhv8KOZdw5ZdirRVr+zdR/6B95/34b/Cj+zdR/6B95/34b/CjmXcOWXYq0Va/s3Uf+gfef8Afhv8KP7N1H/oH3n/AH4b/CjmXcOWXY/TLav90flRtX+6Pyqj4kvL3T/D2o3+m6c+p3tvayS29mjhWuJFUlYwTwCxAGfevFf+FufGb/o33Vv/AAaR/wCFfnp+gHvG1f7o/Kjav90flXlXw4+IXxI8QeK4NL8SfCO/8Nac8bs+oS3ySKjBcqu0DPJ4rc1P4gGwbxbHJpoabRAptVEv/H3uRT6fLhjg9eMGgDudq/3R+VG1f7o/Kual8baPbpK119ojWGJmklWItH5ixea8St3cLk49j34p8HjTRpSUYXcMoWVmilgKsojjEhJHujAj1zQB0W1f7o/Kjav90flUVjcxXllBeQEmKeNZEJGDtYZH6Gpq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E2r/dH5UbV/uj8qWigBNq/3R+VG1f7o/KlooATav90flRtX+6PypaKAE2r/AHR+VG1f7o/KlooATav90flRtX+6PypaKAE2r/dH5UbV/uj8qWigBNq/3R+VG1f7o/KlooATav8AdH5UbV/uj8qWigBNq/3R+VG1f7o/KlooATav90flRtX+6PypaKAE2r/dH5UbV/uj8qWigBNq/wB0flRtX+6PypaKAMD4jvZx/D7xDJqF1fWlmumXBnnsc/aIk8ttzRY53gZI98V8Xf2x8I/+infG/wD76kr7MPiK1Iwbqcj/AK9x/jTP7c0//ntJ/wCAq/40AfPf7OWo/D64+KtjF4f8cfE/Vr828+y11xnNow2HJbPcDp7173q3gDTNS1O41Ca7u1kna4ZgpG397CsR4xzt27hnuatLr1ipys8oPqLZf8ad/wAJFa/8/c//AIDj/GgDOn+HOlS3F5ILh0W7jkDbYI/MDvH5bN5m3djHO3OM/lU+qeBba8uZ7qHU7u1nmyrOiq2EaAQsoBHcKDnsatf8JFa/8/c//gOP8aP+Eitf+fuf/wABx/jQBuabapY6dbWUbMyW8KRKzdSFAAJ/Kr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SUVzf/CRWv8Az9z/APgOP8aP+Eitf+fuf/wHH+NAHSUVzf8AwkVr/wA/c/8A4Dj/ABo/4SK1/wCfuf8A8Bx/jQB0lFc3/wAJFa/8/c//AIDj/Gj/AISK1/5+5/8AwHH+NAHSUVzf/CRWv/P3P/4Dj/Gj/hIrX/n7n/8AAcf40AdJRXN/8JFa/wDP3P8A+A4/xo/4SK1/5+5//Acf40AdJRXN/wDCRWv/AD9z/wDgOP8AGj/hIrX/AJ+5/wDwHH+NAHSUVzf/AAkVr/z9z/8AgOP8aP8AhIrX/n7n/wDAcf40AdJRXN/8JFa/8/c//gOP8aP+Eitf+fuf/wABx/jQB0lFc3/wkVr/AM/c/wD4Dj/Gj/hIrX/n7n/8Bx/jQB0lFc3/AMJFa/8AP3P/AOA4/wAaP+Eitf8An7n/APAcf40AdJRXN/8ACRWv/P3P/wCA4/xo/wCEitf+fuf/AMBx/jQB0lFc3/wkVr/z9z/+A4/xo/4SK1/5+5//AAHH+NAHJUUUUAFFNkdI42kkdURRlmY4AHqTWG3jLwirFW8T6OCDgj7Yn+NVGEpfCrkynGPxOxvUVgf8Jp4P/wCho0b/AMDE/wAaP+E08H/9DRo3/gYn+NV7Gp/K/uJ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YH/CaeD/APoaNG/8DE/xo/4TTwf/ANDRo3/gYn+NHsan8r+4PbU/5l95v0Vgf8Jp4P8A+ho0b/wMT/Gj/hNPB/8A0NGjf+Bif40exqfyv7g9tT/mX3m/RWB/wmng/wD6GjRv/AxP8aP+E08H/wDQ0aN/4GJ/jR7Gp/K/uD21P+Zfeb9FVdN1HT9TgNxpt9bXkQOC8EocA/UVaqGmnZlppq6CiiikMKKKKACiiigAooooAKKKKACiiigAooooAKKKKACiiigAooooAKKKKACiiigAooooAKKKKACiiigAooooAKKKKACiiigAooooAKKKKACiiigAooooAKKKKACiiigAooooAKKKKACiiigAooooAKKKKACiiigDwL9p/wAS3y6nZ+F7eZ4rXyBcXAUkeaWJCg+oGOnqa8Qr2L47aTca98a9J0S1ZVnv4LW3jLdAXkYZP51m+MtB+Een2es6VpfiDXl17Ssok1xArW19Kpw6IFGU5zgn9a+wwE4UqFOKWrV9F+LPkcdCdWvOTeidtTy+iu3k+F/iZdEGrQy6TdQrJBHPHbX6SyWxmIEfmBfu5JHc4rVuPgl4yt2nE114fjFtcra3TNqkYFvI2Niv6FsrgdTkcV2PE0V9pHGsLWf2WeZ0V31j8JfFlx/aJnbSdPXTdRGm3LXt8sSrOQCoBPBByMY65rMvvh94msYbmS8toYDbaumjyo8o3C4cbl+q4IO6qWIpN2UkJ4eqlflZylFegf8ACo/FaXOoQ3U2jWQsb37A0t3qCRRy3GwP5aM3U7SDzjrXG2Gl3l5rsGiwx7rua5W2VQd3zltvUdeaca0JX5WTKjUjbmRRor1T4xfDfR/DtzoreEr+bULS9uZNNnkmcHZexuEdcgDAyf0NZHiD4S+LtEilkuRpk/kXsdldLbXqytbSSHEfmAcqGyME+tZwxVKSTvuaTwtWLatexwVFei6j8I/Emi3anVm0+a2g1K3stQWyvVlltfNYBS6jlcg8E1ueO/hTa6fHqdv4cs9Tu7uLxKuj2bPcIVcNErBSuAd2T97gYpfW6V0k9xrB1bNtbHj1Fdxqfwv8S2GoWNpLcaK8d5JLEt1HqMZt4pIv9YkkmcKy+n5ZroPB3wZvr7xUdL17VNPtbVtHk1S2uLa6V47lBwCrf3QfvHHA+tVLFUox5uYUcLWk7cp5PRXpWpfDK8uY/C1voFuzXWpaXLfXdxPeRm2CxthpQwxsjx/e5ORVC2+FHi25106TAunSMdObU4rpbxTbT2wIBdJOhwTz0xQsTSa+ITwtVO3KcJRXeN8KPFa6otnu0swNp39p/bxeqbT7NnHmeZ6Z46Vy3ibRbrw/q8mmXk1nPIiqwktLhZonVhkFWXg1ca0Ju0XciVGpBXkjMooorQzCiiigAooooAKKKKACiiigAooooAKKKKACiiigAooooAKKKKACiiigAooooA6b4Z+JL7wx4usby0lcQyTLHcQ5+WVGOCCPxyPQ19jHrXw7pP8AyFrP/r4j/wDQhX3EetfNZ7BKcJJau59Jkcm4Ti9kFFFFeCe6FFFFABRTZHSONpJGVEUZZmOAB615l4w8dz3DvZaK5hgHDXA+8/8Au+g9+tdGHw08RK0TnxGJhQjeR3mr69pGlcX19FG/9wHc/wCQ5rnbj4j6MjFYbW8lHrtC/wBa8rdmdy7sWYnJYnJJpK9qnlNJL3m2eNUzWq37qSPVIPiRo7MBNaXkQ9QFb+tdDpHiHR9VO2yvo3k/55t8r/ka8KpVJVgykgg5BHUUVMpote62gp5rWT95Jn0TRXlfhDx1dWTpaaw7XFr0Ex5eP6+o/WvUYJY54UmhkWSNwGVlOQR6142IwtTDytI9nD4qFeN4j6KKK5joCiiuW8aeLrfQ1NrbKtxfkfcJ+WP3b/CtKVKdWXLBamdWrClHmm9DpLq5t7WEzXU8cMY6tIwUfrXN3vjzw7bkqk81yf8AplHkfmcV5Vqup3+qXJuL+5ed+wJ4X6DoKp17dLKIJfvHd+R4tXNpt/u1ZeZ6snxH0Qthre9UeuxT/WtnS/Feg6i4jg1CNZD0SX5D+tcJ4W8H2LaIPE3i3UH0zR2bbAiDM92f9genv/8ArrX+1fDn+yTff8ILqx0tZvs5vTefNvxnGM9cc1nVwWH2gn8v+D+hpTxtfebXz/4H6nf0Vxy7tH0b/hIPCWpza54ejYC7tLj/AI+LPP8AT9P510uj6lZ6tYJeWUoeNuvqp9COxrzK2HlT13X9b9j0qOIjU02f9bdy5RRRXOdAUUVQ1zVrLR7Bry+k2oOFUfec+gFOMXJ2S1FKSirvYv1j6l4n0HT3KXOpQ7x1SP5yPyry/wATeL9U1l2jWRrW07QxtjI/2j3/AJVztezQym6vVfyR49bNrO1NfNnrzfEHw6GwGuyPUQ8fzq9YeMPDt44SPUUjc9BKCn6nivE6K6ZZTRa0bOaOa1k9Uj6IRldA6MGU9CDkGnV4XoHiLVNElDWdwTF/FA/KN+Hb8K93hguG0aw1N48RXlukwK8hSyg7TXk4vBSwzTbumethMZHEJ6WaGUUUVxHYFFFNdljRnkYKijLMTgAetADqqahqVhp6b768htx/tuAT+HWuA8XePpXd7PQm2IOGuSOW/wB0dh71wU80txK008ryyN1Z2yT+Nerh8qnNc1R2/M8rEZpCD5aav+R7DL468NRtj7c7/wC5CxqS28a+G52CjURGT/z0jZR+eK8Xort/smjbd/18jj/tatfZf18z6FtriC5iEtvNHMh/iRgw/Spa+f8ATNRvtNnE9jdSQOD/AAng/UdDXp3gzxtDqrpY6kEt708I44SU/wBD7V5+Jy2pRXNHVHoYbMoVXyy0Z2VFFFeaeiFFFFABRRRQAUUUUAFFFFABRRRQAUUUUAFFFFABRRRQB86/HfVrjQfjXpWt2iq1xYW9rcRhuhZJGIB/Ks7xf4j+Emo2usarpvhfXTr+qfOIrm4UWtnKxy7RlDubnPB/Sum+O/gLxj4l8bpqOg+Hr7ULQWUcRlhTK7wWyPryPzrgf+FRfEv/AKEzVf8Av1/9evrMJKg6NNynZpd7fefK4qNdVqijC6b7X+49F1P4xeDZPDN7pGnWOsWkFybGSGyW1gS3tDA6M6qVYFt20nc3OccVh+Ivih4f1GDxdHDa6iDrPiK01S33xoNsUWzcG+bhvlOAMj3rlv8AhUXxL/6EzVf+/X/16P8AhUXxL/6EzVf+/X/160jTwcdpr715f5ESq4yX2H9z8/8AM9Q1XxX4M8S+BPFetatLqcGnXvi6C6ihgERuwFhXkozYI4IJzxnPbFYF38VfC/iK51xvElhq9tHc+ILfWLL7CI3bESCMRvuIAyqjkZ5Ncd/wqH4lZ/5EzVf+/Q/xo/4VF8S/+hM1X/v1/wDXpRp4Rf8ALxeWq02/yCVTFO37t/c9d/8AM9BsfjD4aTxZ4g1OebxEum6nqP2p9Ma0tri2uotiqVdHOY3O3G4M3GOK898BeKPD+hfE6Txbc6XLHaW7z3Gn2UChhHKQfJU5I+VSRz7Dil/4VF8S/wDoTNV/79f/AF6P+FRfEv8A6EzVf+/X/wBerisJFNKa1Vt0RJ4uTTcHo77M6u1+LH/CV6AdB8W2lul7/bNne6bPY2ccMaSCUeYZcEdVJ+bBPrW7448ZeF7Hxj4n0PRUvZb3XfElq99PM0f2aJIZQd0bA5bceeQMZxzXm/8AwqL4l/8AQmar/wB+v/r0f8Kh+JWP+RM1X/v0P8ajkwnNdTSXa68v8i1UxfLZwbfez8/8z0b4k+PPCug+K/GFjpMeo3V5rGtWkt/I3ltAkcDq5MLBssWx3wBUGo/GzQ0v5tQ07TdQkl/4S1dajSZVUNB5AjZSQxw/XHUdOa4D/hUXxL/6EzVf+/Q/xo/4VF8S/wDoTNV/79f/AF6I0sHZJzT+a8v8hyrYy7ag18v67nQaL4s+Fuh+LrfVLHRtdvY3e6kuJ71InaBpAfL8uEsUYoTncxBNdFc/GPwzN4s0fUJl166toNAudHvJ5YIhOxkORKqq20/7vGPevPf+FRfEv/oTNV/79f8A16P+FRfEv/oTNV/79f8A16coYSTvKafzRMamLirKH4HX2nxT8M21noujGz1WbS4vDk+h6hJsRJtruGWSMbiCRgZBx6UWHxU8N6cE0mzs9UfR7HwvdaNZyyxx+fLNMysZHUNhVyOgJxXIf8Ki+Jf/AEJmq/8Afr/69H/CoviX/wBCZqv/AH6/+vT5MH/OvvQe0xn8j+46vSvilo9q/hZoL3xFpUukeH/7NmnsooXDS793MchxJGfQlTmuK+LXiLQ/FHi5tU0HShp9ubeOOTMSRNcSgfNKyJ8qlj2HpVr/AIVF8S/+hM1X/v1/9ej/AIVF8S/+hM1X/v1/9erpvCwlzRmr+qM6ixVSPK4O3ozhqK7n/hUXxL/6EzVf+/X/ANej/hUXxL/6EzVf+/X/ANeuj61Q/nX3o5/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4aiu5/4VF8S/8AoTNV/wC/X/16P+FRfEv/AKEzVf8Av1/9ej61Q/nX3oPqtf8Akf3M4aiu5/4VF8S/+hM1X/v1/wDXo/4VF8S/+hM1X/v1/wDXo+tUP5196D6rX/kf3M5DSf8AkLWf/XxH/wChCvuI9a+U9O+E3xIh1C2lk8HaoqJMjMxj4ADAk9a+rD1rwM7qwqOHI099vke/ktKdOM+dNbBRRRXhHthRRVDxDqC6Vot1ftjMUZKj1Y8AfnVRi5NRXUUpKKcn0OC+KXiJpZ20OzkxFH/x8sD95v7v0HesHTPBXirU9Nj1HT9Eubi0kBZJE24YDr39qwZZHllaWRizuxZie5PWvpz4S31vpvwk0i7um2QqCrN6bpSoP5kV9FVbwNGKpq7ufO0ksbWk6jsrHzJHHJJMsKKTIzBAvcsTjH51peIPDut+H2hXWdOlsjOGMXmEfNjGeh9x+ddz8XvC39g/Eaz1C2j22OpXKSpgcLJvG9f6/jW7+1AjyXnh2ONWd2WdVVRkkkx4AraOL5p01HaV/wADKWE5YVHLeNvxPFKs6ZY3mp38NhYW73FzM22ONOrHrXoukfBXxNeWC3F3d2WnyuMrBLuZ/wAccA/nVbwJ4e1Twz8Y9G0zVoBHMJGZWU5WRdjfMp7ireLptS5JJtJmawtROPPGybOP8TeHtW8N3kVnrFutvPLEJVQOG+UkjnH0NdH8MPEbWl4ujXcmbadv3BJ/1b+n0P8AOtn9pb/kebT/AK8E/wDQ3ry9WZWDKxVgcgjsahRWLw65+pbk8LiHydD6JorK8Kal/a2gWt8SDIybZMf3xwa1a+XnFwk4vdH08JKcVJdTB8b68ug6O0qYN1L8kCn17t9BXi08sk8zzTSNJI5LMzHJJroPiLqjal4mnVWzDa/uYxnjj7x/P+Vc5X02X4ZUaSb3Z81j8Q61VpbIKveHrD+1Ne0/TSSBdXMcRI7BmAP6VRrQ8NXy6X4i03UnBK211HK2PQMCf0rtnfldtzjjbmV9jpfizqS3/jyTTWYwaZpbrYwxp0jjQgOQPXr+Qr1DxgdW0HQYI/B/hnR9U8MG23uRH5j7sHLkA88c5wa8r+LOltY/EG8mkbFnqMovIZgMho5DkkeuCTXofgiLQfA9nP4ot/G02o6CcwJaLCfmlIyFxnhsZ7CvLrKPsqbjr5a6/d1PTot+1qKWnnpp9/Q85+EmrPp3jezt3w9nqTfY7uE/ddH45HsSKLW+k8FeOdQsFdnsobp4JU9UDcN9QKk+HFm+vfE22uooRBbRXTX0/wDdhjVi3J/IVg+LtQTVvFOqanFny7m6kkTP90nj9K6pQjUqSi1o1r+hyxnKnTjJPVPT9T3OGSOaJJYmDo6hlYdCD0p9cb8KNUa80F7GRsyWbbVz/cPI/LkV2VfM16TpVHB9D6WhVVWmprqRXdxDa2stzcOEiiUs7HsBXiHirXLjXtUe6lJWFflhjzwi/wCJ716X45tdX117fw1oduZ7i4BmnG8KFjU8ZJ7Z/lRpPwZgsbX7f4w8QQWVuoy8cLAAexduPyFengHSoR9pUer27nm4/wBrXl7OmtFv2PHqK+iPDnhP4ZeIrafTtJ0W5mhhX/kIlZFDt0+WQ/ePfpiuf8TfAydN83h3VVlHaC7GD9A44/MV6Ecxo83LK8X5nBLL6vLzRs15Hi9FdLd+A/F9vfy2J0G7lmiALiEBwAc4OQe+DTP+EF8Zf9Czqf8A35rq9tT/AJl95yexqfyv7jnT0r6T1+9uNO+A1rfWrBZobC1ZSRkdU4rw4+BfGWP+RZ1P/vzXtvjuCa1+AH2a4iaKaKwtkkRhgqwZMg15+OlCcqaTvqehgozhGo2raGT4d1WDWtJhv4ON4w6d0YdRWjXlXwl1RrbWpNMdj5V2uVHpIv8AiM/pXqtePjMP7Cq4rboevg6/t6Sk9+oV5l8T/EjT3D6JZSYhjOLllP32/u/QfzrufFWpf2RoF1fD/WKm2Mf7Z4FeFSOzFpGYsxJYk9zXblWGU5OpLpt6nHmmJcIqnHrv6CUV7bfeBfhjoukaZdeINRv7SS+gWRf35IY7QWxhTjrVD+xfgh/0MF9/39f/AOIr01joPVRb+R5jwU1o5JfM8hor17+xfgh/0MF9/wB/X/8AiKP7F+CH/QwX3/f1/wD4in9cj/JL7hfU5fzR+88hrt/hh8PtS8X3YuXL2mlRP+8ucYLkfwp6n36CvSfDfwy+G+v2n2/SbjU7u2V9u8zFVYjqOVGfwrqPH/irS/h/4YjitYIRcFPLsbNOBx3I7KO/rXLWzBzfs6KfM+51UcAor2lZrlXbqZviC10/S9Ti0y2vFeXyA/kvJukCjjcfrVOvDrTxFqA8VL4gvLh57lpd0zMfvKeo+mOgr2+N1kjWSM5RgGU+oNeXjMI8O1d3v+Z6mDxaxCdla35DqKKK4jsCiiigAooooAKKKKACiiigAooooAKKKKACiiigDtfBP/IGP/XZv5CpdX8R6Zpd29tdG5LxwC4lMVu8ixRkkbmKggD5T+VReCf+QMf+uzfyFQ6l4Yg1PxLPqF/uktJLGO28lJ3TcQ7s24KQGUhhwc96umoX97Yzqudvc3N5biBlLLNGVADE7hwD0NL5se4L5iZIyBuHT1rze68B6tca1fXkq6a0MySIqRymItmZHjJxGQCqqQd28En04pT4D1iQpvl01JDZmKSZRnLhMR7V2DZtYLyrAEA/Jk1t7Gn/ADnP9Yq/8+z0hpI1G5pEUepOKbLcQxqzSSooUZbLdBXnVl4C1a3kW5uptP1No5EkFtOzCKQsrtMGO09ZXLLweFHTs+08AXtpblnGm6jP5ql0uNwSZBbCIBjtJ+VgSo549DyD2VP+cPb1v+fZ2UfiDSZG0tVuxnVUL2WVI80Bdx7ccHviptM1fTtSSV7O6SVYrh7dj0/eKcMBnrj2rlL3whqkmhaDbWt3aQ3uk2DRJKdxUThY9jDjO3KHPfBrJ1D4e6w1r9jtZ9OMQuGmjdyQ6MXjbOdhPOw8Arzg5PSmqVF/aE61eP2L/wDDL9bnpnnRYY+YmF+8dw4+tHmx5A8xMkZA3dR615peeD7nSILW7+zW10kbA3VtFC7i6YzO48wKhJADjna2CBxjmqWh/D3Vn0aEzrDFLLZgKrzMhtSY2Xy9oUkr82fvDqcgmn7Cna/OL6zVul7P8f8AgHrCzQt92VDxnhh0oE0RC4lT5vu/MOfpXnd98O7hknXT3sLLzHbmJSpKG3RCmQOhdST7HPJ4oX4f3TK8nl2UUnkkQK0rS+S5nSTKnYoXhT91Ryfqan2VL+cr29b+T8f+Ad/p17a6haJd2U6TwOSFdehwSD+oNWKxvBmkyaJoEWmypbqYpJCDB91gzswOMDBweR+prZrCaSk0tjpg24py3CiiipLCiiigAooooAKKKKACiiigAooooAKKKKACiiigAooooAKKKKACiiigAooooAKKKKACiiigCO5/495P9w/yrzGvTrn/AI95P9w/yrzGgBaKKKACuK+L9y0fh+3t1OPOuBu9woz/ADxXa1598Z8/ZdMPbzH/AJCuzAK+IicmPdsPI82r3q0/5Nkkxwfsjc/9tq8Fr1+18WeHx8B38Of2iv8AaptmT7OI3JyZM4zjHT3r3cbGUuSy+0jwsFKMee7+yzp9MuF+I/wnhY4k1fTZEY8ZbzoyCD/wJf51s+MbSC++KfgxbhAyxxXkyqw/iVUI/I8/hXjfwW8V/wDCL+KGN20g0y6Ty7ohCwjI5VyB6dPoa6v4o/ELSm8UeGtb8M38d++nmbzlCMoKtsG07gOoDVwTwtSNfkgtNbeV0d8MTTlQ55PXS/nZnV/EDw1pWreLI9RvfHh0m4tlTybXzkXysc5wWB5PNTeKL3R9R8deC5rHUrO9uoruVHMEqudpiPJweBkVh6vf/Cjx6kWratcSWd4qBXJ3xuAOxIBVsetc9oVv4Ot/i94aj8FzyXFsu8XDtuIL7Wwct14/lUQpvl9694p9NNu5c6i5vdtaTXXXfsVv2lv+R5tP+vBP/Q3ry6vUv2lVb/hOLQ7Tj7AvOP8AbevLa9XBf7vD0PKxv8efqenfBy5Z9LvrQniKYOv/AAIc/wAq7a9mFvZT3B6RRs/5DNef/BjO/U/TEf8AWu38RZPh/UMdfs0n/oJrwsdFfWmvQ93BSf1VP1PIfDvhbxF4oFzcaPp7XYjceaRIq7WbJ/iIrW/4Vb48/wCgC/8A3/j/APiq9N/Zhg2+FtUuMf6y9C/98ov/AMVXrdduJzKpSquEUrI4sNltOrSU5N3Z8j6v4F8XaU0K3mhXe6YkRiJRKTjr9zOPxqIeDPFpXcPDeqY/692r3n46eKNZ8L6HYz6LPHBLcXBjdmjDnbtJ4z0rxY/Erx1u3f8ACR3Of9xMf+g11YeviK9NTSX4nLiKGHo1HBt/ga+nanANCh8L/EXR9SgtIM/Yb8QMs1t/s8j5lpf+ES8Km12r8TrX+zd3meUY23Z9dmfvY9qTS/jD4qhAh1NLHVbf+NJ4QpYfUcfpWpHp/gL4iKU0dR4a8QkErbt/qZj6DHB/DB9jUy9pTd5XivLVfc1dFR9nUVovmfno/vTszB17xPomk6DP4b8EwzrBc8X2ozjE1yP7oH8K1wldBH4N8Qv4tHhf7C66juwQfuhf7+f7uOc13l1pvwn8N3KeHdX+2alfnC3V9Ex2QOevQ8Y9ADjvW/tKdHSN5N66av1MPZ1KusrRS010Xocr8I7gxeJpLfJxPbtx7qQf8a9YrgYPCzeFfivBp8MxuLSS3e4tpSOWiKnr7g8Zrvq8XMpRlVUo9Uj2stUo0nGXRs801CG61z4v22n2kkqMJ44i0chRlRRucgjpxursdL0nxB4j1O+8Sf8AEs1u4tL6W2fStS3BLbYxChDkrnbg5IrA8DaJc6p8Z7m8VvKttNuTc3Em7GAOg/E/pmqPg74l3vhHUNSt4bO3v7G4vZJjltr5LdQ3cYA613uMpQUaWrUV+JwKUYzcquzk/wAD16LxlrqRixj+H+rJqCnaIgyC3A9fN6Y/Cub+JV18RbPwjca1fatZ6QiOqi008Fnwxx80p+vaoT8ebDy8/wDCOXW/0+0Lj88VwfxG+Jmq+L7Mad9mjsNP3h2jVtzOR03N6D0FY0MJV9om6aS69f8AM2r4ul7NpVG306f5Ha/s6XptdP1vUtWuJEiuLm3iS4nYkSSHcMBj1OSPzrU8S/GNdC1280m58NXW+3lKBmmC71zwwBHQ1wfxY1dGs9H8K6DHINO023jkZ4lJDzFQc5Hpn8yaPiPrFr4l+H3h/WLldmtW8zWdzuXDOAud306H6k1p9WjVqKpUjpL8O33mX1mVKm6dOWsfx7/cdX/wvq1/6Fyf/wACR/hWF49+LkPibwreaLHos1q1xs/emYMBhg3THtXlNFdkcvw8JKSjqvU5JY+vKLi5aP0LmiXJs9ZsrpSQYp0bI9M8/pXvx6187J/rFx13D+dfQ0WfKTPXaM/lXn5wleD9Tvydu016HC/GS6KadY2YP+slaRvoowP515i33T9K9A+Muftum56eW/8AMV1nwi0j4Ya9B5BsXk1XZ+8t76bcT6lMYBH4ZFdGFqrD4SM2m/T1MMVSdfFyiml6+hR+P3/Iu+Dv+vQ/+gR15FX058Vvh83izS7GLT7xLOXTkZYI3XKOCANpPUfdHPNfOviLQ9V8P6i2n6vZyW046Z5Vx6qehFaZdWhKkop66/mZ5hRnGq5NaafkZtdf8LvBV14x1sRndFptuQ13MPTsi/7R/Qc1i+FNBvvEmu2+kaemZZT8zkfLGndj7CvrDwnoGn+GdCg0rT02xRDLuesjd2b3NGPxnsI8sfif4BgMH7eXNL4UWrW1tNH0hbayt0htrWLEcSDAAA6V8j+MPEF/4n16fVtQf53OI4wfliQdFH+eTX0L4e8ZDxN4q8SWVm4bTdPs9kTD/lo+WDP9OMD6e9fMZ6mufLKLhObmtdPxN8zrKcYqD01/AK9t8BXRu/COnyMxLLGYyf8AdJH9K8Sr1/4V5/4RCLP/AD2kx+daZsk6KfmRlMmqzXkdXRRRXzp9CFFFFABRRRQAUUUUAFFFFABRRRQAUUUUAFFFFAHa+Cf+QMf+uzfyFblYfgn/AJAx/wCuzfyFZuv+KbjSPFj2M0cTWP8AZ4kQ4If7QWfauemGCEfWrhBzdkZ1KkaavI66ivPrHx9dN4ZW6ubHN0sAWeePAijuGRmRdpO4jhckeo98Jd+PLxLa3gaye01IxxPJHIFeMqxi+bIb0duPUc1r9VqXtYx+uUrXuehUVzPh/wAXRa5bXktrYXcCRQefDLNGQkqnOOfXjOPQisPQ/F2vC10+6vbCe+hv4rdUP2b7Ltnk/hXcx3JjJJ7YHXNSqE9fIp4qnp2Z6FRXAD4hk6bNNDpdxIyIVWaRkVTMYnkVSAc4whBP0qWz8fEIwuNLuHeJPNuSjIFhQCLdjnLcyg+vB/F/VqnYSxlHud1RXO6B4qj1a/a3XT54Ijam6gmdlIljDlM4BypyM4PYismD4iQXE7W1tpFxPciQKqJPGVZTHI+7fnB4jYcZ5xzUqhUu1bYp4mkknfc7iiuO07xjJq2u6TBp9k66ddvKjzy4yzLCH2gA5GMjk9cGs9fFmuQvf6g9vLdWNlcXYuI0tPLVYYd+CspbDMSqjGOcnpiq+rzJeKp7r+v6ueg0VxL+Ojb3V1DcaTdM1uGknAePEMarETzn5j+9H5Gi68Uas/hNdSS3S2uH1f7EAkfnny/PMeQoIy2B09aPq89PMf1qnrbodtRXBwePvsWnwNqdu08zXUkEhQCKRAswjDNESSDggnt784qO3+IsdrZ2X9pWbSzTRO7tbsvDBZGA25yARHjJxknjij6tU7E/XKPVnoFFcnZ+MmurpLGHRLpr85drfzY/lj2I+/dnB4kXj1zVrwt4qt/EF3NDb2N5FEql4p5IyEkUNtPOMA55x6c1LozSu0aRxFOTSTOiooorI2CiiigAooooAKKKKACiiigAooooAKKKKACiiigAooooAKKKKACiiigAooooAjuf+PeT/cP8q8xr065/495P9w/yrzGgBaKKKACuM+Llq03hyK4UZ+zzgt9GGP54rs6p6zYx6npVzYSYxNGVB9D2P51th6nsqsZ9jHEU/a0pQ7ngNewfsxJHJq+tLJGjjyIyNyg/xGvI7qCW1uZLedSssTFHB7EV69+y9/yGda/694//AEI19Jj3/s0mv61PnMAv9oidXpHjPw1pnj9/BOn6IIke5aN7oY+ec5Y5GMkZ4zn9KxPFvw903UPjJYWsMIh0+7tmvLuKMbR8hwQPTcSv5muRg/5OG/7jh/nXrHifWrXR/jBoX2yRIobzTpbfzGOArFwV/MjH41504ujNez3cT0YSVaD9pspEGo6/q+j+KYNB0fwK8mgxMkUk6QEDBxkpjjAz364NPFtp/g/4m2sOn6ZGIfEgIO0hRBJGCWIGOjAjgY70/wAa/wDC0oNYd/DMmm3WnPgxpIiiSPjkHJ5+tcS+q+K4/i14Xs/GslmskLmSLyFAUeYpXk+uQBWVOnzxumtndXd3/TNKlTklqnuraKy/pG38efGUWmxXHhdtLWZ76yDC53gGPLEdMc9PXvXz/XuX7QvhHVL+6/4Si2aA2VnZBZwz4cYY9Bjn71eHwxyTSpFEpeR2Cqo6knpXp5cqaoJx+fqebmLqOu+b5eh6f8HrUx6Nd3bf8tpwq/RR/ia7W4jWa3khbpIhU/iMVT8Oacuk6Ja2AxmJBvPqx5J/OtCvn8TV9pWlNHv4al7OjGDJP2c4Wt/Bt9buCGj1KVCD6gKK9Nrkfhrbx2kWqRow/f3X2jb6bkUH9VP5111LEVPaVHPuOhT9nTUex5D+0/8A8i5pH/X43/oBrwKvp/4y6DpfiDS7C21PxBbaMI5y8bzAESHbjHJFeM+K/hjr+i2Z1GzeDWdOxnz7M7iF9Svp9M17eXV6caKg3Zni5jQqSrOaV0Y/g3wdrPi37WNHWBmtVUsssmzdnoB+VJfeD/F2l3cazaFqMU28CN44y3zZ4wy1i2d1dWVwtxZ3E1vMh+V4nKsD9RXY2HxW8c2dt5C6uswA4aaBHYfjjn8a7qnt1L3LNeZxU/YOPv3T8j0P4l+Lbrwx4T02xJjHiu8sI47q4AHmQoB8xJ9Sc498mvLvh14RuvF2slWcw6fb/vL66Y8IvUjJ/iPP86d4b0HxF8QfEUk8k0sm5t13fzfcjX69M46KK3PiD4q02w0YeB/Bx2aXDxeXSn5rp+/PcZ6nv06Vy04eyXsqfxPd9v66I6Zz9q/a1PhWy7/11ZvWusReJviPfajZDOm6ZZiytH9Vz1/HDfhXS1zfw60htJ8Nxecm24uj50gPUAj5R+X866SvDxcouq1HZafce3hIyVJOW71+88f+JMU1j4vupIZJIhcxq+UYruBGCOOo4rntKsbjU9TttOtFUz3MqxRhjgFicDntXpPxb0prrS4dTiUl7UlZMf3D3/A/zri/h1/yP2g/9f8AF/6FXv4StzYZSW6X5Hg4ujy4lxezf5nSf8Kb8cf8+tl/4FLR/wAKb8cf8+tl/wCBS16v8ZfHOp+C10s6dbWs/wBrMofzgeNu3GMEf3jXnf8AwvLxN/0DNL/J/wDGuelXxtWCnFKx0VaGDpTcJN3PS/hBo3ijRdFm0vxMls0UBUWRVw7BecqT6DjFeG/FzWtR1bxtqEF9IvlWM729vGgwqKG/me5rp/8AheXib/oGaX+T/wCNeba3qE2raxeapcIiS3UzTOqfdBJzgVphMNUjWlUqJa9jPF4inKlGnTb07lOiiivSPNL3h+1a+1yxtFUt5k6Aj2zk/pXvh615f8I9KabU5tWkX91bqUjPq56/kP516hXz2bVVKqorofQ5VScaTk+pwXxjtS+m2N4B/qpWjb6MOP5V5rBPNazJcW8rwzRnckiNhlI7g17n4p00avoN1Y/xumYz6OORXhMytGXR1KsuQwPUEV3ZVUU6PJ2OHNKbjW5+59h6Tq9t9m0ezvLkfbr2zWWMN1lIVS2PfnNR+NPC+l+K9HfT9SiGcEwzAfPC395T/TvXkfxwurix0rwRe2czQ3EFvvjkU8qwSPBr1T4b+KIfFvheDUl2rcr+7uox/BIOv4HqPrXkzoSpwjXg/wDganq060ak5UZr/g6Gf8KvAtv4M0uUSPHcajcN+/nUcbQflVfbv9ay/jz4uOgeG/7Ks5duoaipQFTzHF/E31PQfj6V6Jd3ENray3Vw4jhiQu7HoqgZJr5F8e+IZvFHim81eQkRu22BD/BEOFH9fqa3wVKWKrupU1sY42pHDUVTp6XO9/Zv/wCPjxJ/15L/ADavJT1Net/s4f8AHx4k/wCvJf5tXkh6mvXo/wC8VPl+R5Fb+BT+f5hXtvgK1Np4R0+NhhmjMhH+8Sf615F4d02TVtZtrCMHEj/OR/Cg5J/KveI0WONY0GFUBVHoBXDm9VWjT+Z3ZRSd5VPkOooorwj3AooooAKKKKACiiigAooooAKKKKACiiigAooooA7XwT/yBj/12b+Qq5faLpV9c/abyyimmzEdzZPMbl0/JiT+NU/BP/IGP/XZv5Crepa5o2m3C2+oapaWszLvCSyhTtzjPPbPeqjzX90ifLb3tir/AMIn4e3If7MjwieWF3ttIwwGVzgkBmAJ5GeDTYfCPh2KNEXTEIT7peR2bA24GSScDYuB2xgVugggEHIPQ0U/az7sXsaf8q+4ztP0PS9PE62lr5azrtdTIzKFyTtUEkKvJ4XA5qT+ytP+yWdr9lTybJka2TJxGUGFI+gq7RScpdylCKVkjGj8L6BHAYF0yERlw5XJILBSgPX+6xH40kPhXQIYpY005NssZik3SOxZTt4JJz/Av5VfuNT063trm5nvreOG1bbcO0gCxHAOGPY/MPzFLpuo2OpQtNYXcNzGrbS0bZAPpVc1S17sz5KV7WRi+HvCdvpWq3moSXH2hriIwiPy9qJGXZyNuSOrdgo9uTVmx8J+H7KcT2+ngSgBQ7Su5ACMgHzE8BWYAdga26iluraJZmkuIkWBd8pLAeWuM5b0GAaHVm3uNUacUtNjMsfC+hWN/DfWunrFPAu2IiRtqZUISFzjJUAE4ycCrZ0nTjp11p/2VPst0ZDPHk4cyEl8/XJpNL1jStULjTdQtrsoAziKQMQD0PHY4NXqUpTv7zY4Rp291KxlTeHdFmluZZNPjZ7pGSY5PzqwUEHn0RPypZfD+kSWD2LWrC3a4+1bUmdSsu7duUg5X5ueCOa1KbLJHEoaWRUBYKCxxkk4A+uaOefcfs4dkYk3hDw7MqrLp+/b1JmkzId+/Lndlzu+bLZwaa/gzwy7KzaWmF6L5rhc7SuducbtrEZ64OM4rfop+1n/ADMn2FP+VfcY9x4Z0O4k82SxAkyMukjoxAUJgkEEjaoBHQ4GRVjTdF03TbiWeytvJeTOQJGKqCdxCqThQTzhQOa0KKlzk1a5SpwTukFFFFSWFFFFABRRRQAUUUUAFFFFABRRRQAUUUUAFFFFABRRRQAUUUUAFFFFABRRRQBHc/8AHvJ/uH+VeY16dc/8e8n+4f5V5jQAtFFFABRRRQB578UPDTS51yxjLMB/pKKOSB0f/GuH0TXNX0SSSTSNRuLJ5QFdoWwWA6A17yeRg8ivP/GHgPzpHvtDCqx+Z7YnAJ/2T2+lezgcdHl9lW26HjY7Ay5va0t+v/AOBGp6gNW/tYXkwv8AzfO+0bvn3/3s+tS63rWra3LHNq2oXF7JEpVGmbJUdcCql1b3FpM0N1DJDKvVXUg1FXtqMXZpHiuUldXOk0/x54xsLVbW18RXyQqMKrMH2j0BYEisjVdW1PVrwXmpX9xd3AAAklclgB0A9KpVJbwzXEyw28TyyN0RFJJ/KkqcIvmSSG6k5LlbbNy/8aeK77Sm0u8127ns3Xa8bkHcPQnGT+ddF8L/AA0xlXXL6MhV/wCPVGHU/wB//CneEPALB0vddUADlbUHOf8AfP8ASvRVVVUKoAUDAAHAFeNjcbBRdKj13aPZwWCm5KrW6bJi0UUV4p7JNZ3l3YyNNZOizbCq+YpK59wMZFcTqvxg8caZfyWV5p2kRyxnn9y+COxHz8iuwrJ8S+H9P1618q7QrKv+rmT7yf4j2rqwtWlCVqsbo5cVSqzjelKz/M818eeOtY8ZRWkeqQ2ca2rMyeQjLksADnJPpVPwl4v1/wAL3HmaTfOkROXt5Pmif6r/AFGDT/EHg/WdIZn8g3VsOk0IJGPcdRXPd8d/SvpacaM6fLCzifN1JVoVOad1I9Qk8afD/X/3vibwa1teE/PPYNjce5OCD+eaE1f4N2JE1v4f1W+kHIjnJ2598tivL6ltLa4vJhDawSzyHosaFj+lQ8LBbSaXqy1ipt6xTfojs/F/xI1LWNP/ALH0q0g0PSMY+zWvBcejMMcewqD4ceF21S8TU72LGnwNlQw/1zjt9B3/ACrQ8LfD2VnW618+XGORao3zN/vEdB7Dn6V6NFHHDEkMMaRxoNqIgwFHoBXn4nGU6MHTob9/66noYbB1K01Ur7dv62Q80UUV4Z7YyeKOaF4ZkDxupVlPQg9RXmemeH5tB+KOhR4ZrSTUIjBJ6jd90+4r0+m7UMsMjRozQyLLGWGdrqcg11YbEyoXXRnNicNGtZ9UY37Un3PD/wDvT/ySvEK9m+OjX/iLTtJmtbGSRrMy+eI+eGC4IHXsa8aYMrFWUqw6gjBFe7lsk8PFJ9/zPCzKLWIk2u35CUUUV3nAFXdE0u61jUY7GzTLufmY9EXux9q0/DvhLV9ZdWWE21t3mlUgY9h1NereHNCsdCs/s9mmXbmSVvvOff29q4MXj4UU1HWR34TATrNOWkSfRdNt9J0yGwtR+7iHJ7s3dj7mrtFFfMyk5Nt7n0sYqKSWwV5l8UfDTxTPrdjHmKT/AI+VA+43976HvXptNdVdCjqGVhggjIIrfDYiVCfPExxOHjXhysxJfiR8PdR0nTrXXNCub57OBY1MlurBTtAOOfatnwJ8QPh9Hq8WlaHpUulvfSBC3khEZsHbnB/D8a878XeAZFd7zQhuUnLWxPI/3T/SuBuIZraYxTxSQyqeVdSpBr2aWHw2Ig+ST9L7fI8epiMRh5rnivW36n1N8SvGPhvw7bx6br0Mt2t8jbreNA2UHXcMjg15z/wmPwf/AOhPb/wEX/4qvILq4uLqXzrq4lnkwBvlcs2B0GTUVa0cuhCNnJ38nYyq5jOcrpK3mrnuOnfEn4caTDdDR9AubGS4iMbtFbqu7g4zz714eAWbCgkk8Ad6taXpt/qc4hsbWSdz/dHA+p6CvTvBngqDSXS+1BkuL0cqo5SI+3qfelOdHBJu92/PUIQrY1pWsl5aEnw58Nto9iby8TF7cKMqesaf3fr611tFFfPVqsqs3OW7PoKVKNKChHZBRRRWZoFFFFABRRRQAUUUUAFFFFABRRRQAUUUUAFFFFAHa+Cf+QMf+uzfyFY3jLw9rWp6nqlzp1zJAsulxwIqugW4YPIWibIJUFWxuGMbs9qn8N61ZafpxguPM3+YW+VcjBxWn/wlGl+s/wD37q6dRwd0Z1aSqLlZyF5oXiqSeVrK3u7bLOzf6aAslsVTZbKA3yuMEbsADBO45pP+EY8Q3F2ZHW9htBJH9mgN+Q0MX2nLqxV+T5W7ueDtB4rsP+Eo0v1n/wC/dH/CUaX6z/8AfutvrUuyOf6lC+7MHU9K8QHwZbabHbyzTpdyhwLjLrDuk8sgl1DcbB8zHHXBIxWNb+GvGo0sTefcpqrBY2dr7IEf2MKw+9jmUdcZz81dv/wlGl+s/wD37o/4SjS/Wf8A790o4mSWyHLBwk022cwnh/VP+EM8R2dvptzay3l+J7W3e5R5dgEPO4sVByjYBPpVrVNN8RXkVobF9VhZ5jbXZvJ4lcW77S0i+UcZXbgd/mNbv/CUaX6z/wDfuj/hKNL9Z/8Av3S+sS7D+qxta7/p3OOsfDHiV50jvptTdTexteE3arFNGJGJZdrb/u4GDt44wcZq14f8Oa1b6R4hivbVze3+mpCkjXAfzHWN0Ck7uo+Xn369a6f/AISjS/Wf/v3R/wAJRpfrP/37pvEza2FHBwTTuzkL/wAMeJo5X8ua7vFe3tU84SxrKkaN+9twPlBycMGPXBUkcVT1DSfEVrLp8czaqzzzxw29094P3CGOQGORUbBO7ByAR0+bjnu/+Eo0v1n/AO/dH/CT6X6z/wDfuqWKl2QngoPZs4i40TxneOJJ49TgtwsaGGK7iMpdYFXzBl9oG8MeueQcHpU1z4a1+XUJPNtbu8tlvba5L3F0vmMUmBOza4Ujbk8qhGMc12P/AAlGl+s//fuj/hKNL9Z/+/dL61Lsg+pQ6tm3RWJ/wlGl+s//AH7o/wCEo0v1n/791zHYbdFYn/CUaX6z/wDfuj/hKNL9Z/8Av3QBt0Vif8JRpfrP/wB+6P8AhKNL9Z/+/dAG3RWJ/wAJRpfrP/37o/4SjS/Wf/v3QBt0Vif8JRpfrP8A9+6P+Eo0v1n/AO/dAG3RWJ/wlGl+s/8A37o/4SjS/Wf/AL90AbdFYn/CUaX6z/8Afuj/AISjS/Wf/v3QBt0Vif8ACUaX6z/9+6P+Eo0v1n/790AbdFYn/CUaX6z/APfuj/hKNL9Z/wDv3QBt0Vif8JRpfrP/AN+6P+Eo0v1n/wC/dAG3RWJ/wlGl+s//AH7o/wCEo0v1n/790AbdFYn/AAlGl+s//fuj/hKNL9Z/+/dAG3RWJ/wlGl+s/wD37o/4SjS/Wf8A790AbdFYn/CUaX6z/wDfuj/hKNL9Z/8Av3QBr3P/AB7yf7h/lXmNdrN4m0xonUGbJUgfu64qgBaKKKACiiigChr2s6XoOnHUNXvI7O1DqhkfONx6Diq1r4n8P3UOnTW2rW0sepO0dkVbPnMoyyj3GKx/izHdzaDpsdg8Ud0dZs/KeWMuitv4LKOorzjxFpOtaPrLSW9qdXl0PGqXd3BiCOGeaYSOVj7jy027RzznvXp4XBUq1NNys3f+vva6/I5K1ecJaLT+v0PXGvvDWuJYxPJZ3wv1ka1DLkyBPv44yMd+lcvc2Xw2cs322OLF8bAiOZuLj/nnj1qx4C0q1g8eeJr6B5GhVovsaH7kSTqJpNn+85zXmDWNyPF8ymF/s/8Abx1FW2nBf7WYMH8Oa6cNh4ucoxm0kk/v1/L8bmNaSaTlBPf8D1HS/D/gW5ksVtZDdtfRPNbKZmPmIhAZu3AJA5q9ofiTwLHdXWn6TqGnRz2kcj3EcalWVY/vknHOO/WqHw/0WCw8deLJUaRkguUhtEb7sEcg851T0BdifwFebWU/mTy28epNqEsI1hX08Wew2Kssv70yAfNngYP9/ilHDqu5Rc5NJJ/em+3oumvXZAmqSTjFK/8Awx7lb63pVxZ3d5DfRPBZjNw4ziMbA/P/AAEg/jV23mjuLeO4hcPFKgdGHRlIyD+VeQ6LrulWeieKdBubox6leQbreAxtmQfYU6HGOx/Ku9+HWv6Rrfhy0j0u8Fw9nawxXA2Muxtg45A9DXHicFKlFySdtPua/wAzppV1N2OlooorgOgKoa7rGmaFpzahq95HaWqsqGV84yTgDir9cf8AFiC6ufD+nwWM629y+sWSxTNF5ixt5owxU8ED0rbD041KsYy2bIqScYNotz+PvB1vpttqUniC0W0uWdIZRuIZl+8MAZBGR1qpfeJfh7dX6Wd7daXNdSosqo8BLMrLuBzjuvNeZ/aW0260+fUteOj6quoaguqXbaesqCbbGAFj27QrKqkHFdVothqera54lvLDWkmsntYVaM2Sj7YzWYCuGPKckHAr1pYGlRXNzNaPW/nb+X/h/I4vbSqaNJ/8Nfv/AF5nSTD4fWMUV1NBpUcctut0juhIMTMFV+e2WA/GruoeKvCXh1ZYrrUbLTljmEEiqm0CTYHCnaP7pBryfU5rPxJ4dgtbYXEkVpoNpp1/+6ZTFK1zGDHyPvAAml0S+bQ/EcNx4sby1sddktriZ4i4cJZCNHwAc7gFP41f1Dmi+eUm1fTr0t/XoSqyi/diltqeuXvi7wzZSafHda3ZxnUVDWmXyJVJwGBHABJxk1uV4DdMul2FjMqT2t3c2zG30+6sfNg1G3a6do4AMZjdQwPbAIr31fujI2nHT0rz8bhY0FHle9/w/rz/AEOqhWdS9/IWiiiuA6AooooAxdS8V+HdN1uHRb/V7a21Cbb5cMhILbvu89OfrWbPrHgTWdek0Oa40+61NHZHhMZ3hlBLAtjtg965D4i3ljH4m8UaTOjS3+p6XZQ6dEsJdpJQ8nQgcYJBzxWbYTzTP4o0CDxHjULia/SLSBYjdI5U8ibGecHjNezSwMPZqabTt+i10Wyv+G5wTrty5Wk1/Xn/AF2Oohb4WXFlfahDe2b21gR9qdJnxHk4Bx3BPAI4q5Za58M9O0uLVre80tLV5jAk+wsfMAyV5BIOOa4TWtWi1qC7t9Cgs0totNsoRMmnuk1pIJ4h5Uhb5Ww25tuO1RX8k2m6gkms64NP1mHxBKuoX4sFaJV+yssTpEBjay8dOpPpXV9T51aUpel9dl5f1po73MVOMXeMV62/4P8AXc9Tk8feD45rWF9etlku40kt12tl1ckKRx3INdNXjSa3aReO0uW8ZR20Nzp9jtlOlhhf4eQHA2/u/TjHWvZT1rycZho0OXlvr3/4Zfr8tjuo1XO9/wCvxYUUUVxG5WvL60s5LaO6nWJrqYQwBv45CCQo98A1i6v458JaTcNb6jrltbyq7xlWDEhlxuHA7ZH51H8T4ZW8HXN9boXuNMkj1CJR1JhcOQPqoYfjXmcs/wDZV74e1K913/hH5dR066vJp5LEXG55p1cIVIODtI59sV6eDwdOtHmk31Vl5K/Zv8DlrV5Qdkv6/A9Th8aeFZtaGix63anUDwIDkMTt3Y5GM45xVPUPFXgS9urXT77ULC4nukR4I3jLF1f7pBxxnFcBLHeN4skvrq83+HZvEQysdsocXHkIYpC5GQjHggYwcVY+GOm6rPqP2i21IWdtBpFgbm3e0VzcDZJwGPKfh610PA0acHU5nok9+r+X4W+Zl7ec3y26/wBdToru3+Ga3Gnxy3ltDJqQDWiidh5oJwCPQE8DOOauT6b4A0ae8W8+zrLYQpcXKzOzmKNjhWI9Ca4nwlfaVpNiLbXtKlv5dUsrBbC38gsZwpIKqcYG1/mOSPWr3h651FvioniSbSJBpmrX1xpyXryAiSMALEuzqAGhbk8HdWk6E1zLnlZLvv1svldddV6pZR9no+RXflsd34e8U+EtQhSPRdTsniYuFESlFyihn7DopBNLZ+NfCl5YTX9trtnJbQSpDLIGOEZzhc8dCeh6V5jd2N1deAfDFrZW7vcSaZqQ2IuGfjlfqQCKPFraP4wuM6HFIulm2sbC7dIGiCu10u1Og+ZFzn0rP+zqLlu7XeumlnbXTr08zX6zNLZf0r/gep6v4t8N6RFNJqWr29ssFx9mk35+WXaG24A/ukH6GtmCWKeCOeGRZIpFDI6nIZTyCDXgUU9xb2l7da5eXGk6naazcQDUDaieAutrEhWRCOVlC8Ed69o8FSSS+ENIklsUsHa0jLWyLtWLj7oHYe1cuMwUaEFJO/5fL+vu0vtRrupJpo2KKKK846QooooAKKKKACiiigAooooAKKKKACiiigAooooAKKKMGgAoowaMGgAoowaMGgAoowaMGgAoowaMGgAoowaMGgAoowaMGgAoowaMGgAoowaMGgAoowaMGgAoowaMGgAoowaMGgAoowaMGgAoowaMGgAoowaMGgAoowaMGgAoowaMGgAoowaMGgAoowaMGgAoowaMGgAoowaMGgAooooAKKKKACiiigBKKWigBKMD0H5UtFACUYHoPypaKAEwP7o/KjjsAPoKWigAooooAKSlooATA9AfwoH5UtFACBVGcKBk5PHWjA9B+VLRQAhAJBIBI6cdKWiigAooooAKKKKAADnoM+uK4FfiEXtPEs8Wmx79IvI4YAzkfaImk8vzM44+YOOPSu5u/P8Ask32Xb5/lt5W44G/HGT6ZxXlsHww1az037Pb62biS50wwXAuXykU6yLMhjwuSnmb855w2a78HHDtP2z7W+/X8NDnruorci7/APAN/wAQ+LtYtfEE+h6LpNjc3X22G2i+0TmNX3wGUsxAOCMYqjJ4+1m6tHbTNCsmu7fT5bu7hubgqI2ilaOVAwHONuR65pkvhvxtJeL4i8vQjrR1JLprYzSC3WNIDEBu27iTnPQVPpPgnVbRbx5ri0knvdIureZlZgPtM0rSHAx9wbsZ68dK6lHCRir2bVur369djG9Zt7/1sdX4RvNS1Lw/a3+rWVpaXFwgkEdvIZFCEAryQOcHkVr1T0O1kstFsbOYqZLe2jicqcjKqAcflVyvJqNObtsdkU0lcKKKKgox/GepXek+Grq/sVha5QosYmBKZZ1XnHOOa5+28e2unz/2X4n8iLUYrt7eaS2H7kAFdsnzHcAd6jHJzntXUeItKh1vRrjS55poEmC/vISA6EMGBGeOoFc+fh9pJmt7mS7vJ7qNpHnmnZXa7LkE+Z8vTIH3cccV3YeWG9narvd7b7aHPUVXmvAbB8RNFmZE+w6ohdhw9uBhDH5nmHnhNnzZqO1+Jvhi4e1RWnR53KMrKuYem0tg9G3LjGevOMGqfgrwHPa/aZtfcs5zDFEtyZR5Xk+UQWKg4x0HYAZJq0vwz0dYrdVv78SQo8ZlAjDOh6Kfl4xgcjBPOTzXRKOAjJxbfyM08Q1cytG8falLqU7ap9hhtLS2FxLDHZzNMV8gSEq/3AecYJzxW2fiJoqqN1jqisFkaRPs+TFsYLhsHglmUD1LCp7jwTbyzX2zWtVhtL6LyrizjdPKb90I8/dznAHfqKc/gfSXN8Wnu83iOrEOAULOr7l46hkUipnPBSadvuHGNdLcyLj4hAarAIbUpY7VNws0ZE8RAn8xSM43Aw4/GrSfEnQBFK0lnqNuVBKrLAqeY+UGwc43YkjPOBhuvWpf+Fe6QVzJeX8spUiSV3UtIzCXc546nzm/IUt/8PdGvIyslxdhtzOjAqdjkRDdgjBx5K8Hjk0OWBbSs7AliEilqnxM0iPTbifT7C8vHW2M0RMQEbvsDhCc9dpJ/A13NvIZbeOVkaMugYq3Vcjoa5Sb4f6PLaPbvdXpDqQW3KDkw+Vnp6c/Wurto2ht4oWleUogUu+NzYHU471zYh4flSo/M1pe0u+ckooorkNgooooAKKKKACiiigAooooAKKKKACiiigAooooA8k+P3xB1DwyLbQ9Dm8i+uYzLNcAZaKPOAFz0JwefavEv+E88af9DPqn/f8ANd98d9Jn1741aVolrJHHPf29tbxvITsVndgCcZOOapW3wL8WT/Ee68DreaYt3bWS3r3TNJ5BjYgDB27s5OOnY19Xgo4alh489rtX1PlsbLE1a8uS9k7aHHf8J540/wChn1T/AL/mj/hPPGn/AEM+qf8Af81lTaPqkd+tj/Z12875MSLA5aVQT8yjGWXg8itz4c+CLzxtd6lDbapp2mR6baG7uZ792SNIwQCSVBxjNehKFCMeZpW9Dz4zxEpcqbv6kH/CeeNP+hn1T/v+aP8AhPPGn/Qz6p/3/NO8SeEZNN1W307R9Y03xTLNEZM6Iz3ATBxgjaDnv0rDn03UbdJZJ9Pu4kikEUrPCyhHxnYxI4bHY80Rp0JK6ivuCU68XZt/ebX/AAnnjT/oZ9U/7/mj/hPPGn/Qz6p/3/NZUWi6zLeSWcWkahJcxLukhW2cug9SoGQPrTbLSdVvkaSz0y+uERirvFbu4UgZIJA4wOafsqP8q/AXta/d/ia//CeeNP8AoZ9U/wC/5o/4Tzxp/wBDPqn/AH/Na178LvEkMWuXFoYNQtNFtori5uLdZCreYAQiAqCWAOTxgAZzXH3Gnahb2sN3cWF3Dbz/AOplkhZUk/3WIwfwqYRw8/hS+4qcsRD4mza/4Tzxp/0M+qf9/wA0f8J540/6GfVP+/5rH1DS9T09I31DTb2zWUZjaeBow49twGap1ao0ntFfciHWrLeT+86T/hPPGn/Qz6p/3/NH/CeeNP8AoZ9U/wC/5rm6KfsKX8q+4X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Ok/wCE88af9DPqn/f80f8ACeeNP+hn1T/v+a5uij2FL+VfcHt6v8z+86T/AITzxp/0M+qf9/zR/wAJ540/6GfVP+/5rm6KPYUv5V9we3q/zP7zpP8AhPPGn/Qz6p/3/NH/AAnnjT/oZ9U/7/muboo9hS/lX3B7er/M/vPVPhZ8VPEFj4ltbLXNRm1DTbuVYpPPO5oixwGU9euMj0r6YPWvh3SP+QtZf9fEf/oQr7iPWvnM6oQpzjKKtc+iyWtOpCSk72CiiivEPaCiiigAooqpqeo2OmweffXUVunYueT9B1NNJt2Qm0ldluiuG1H4kabExWxsp7kj+JyEX/Gs0/Ey6zxpMGP+up/wrsjl+Ikr8pxyzDDxduY9LorgrD4lWbkLfadND/tRMHH5HBrrdH1nTNWj36fdxzEdUzhl+oPNZVcLWpazibUsVSq/BI0KKKK5zcKKKKACiikZgqlmIVQMkk4AoAWiuQ13x9pNgzQ2atfzDuhwgP8Avd/wrlbv4ia5K5+zxWluvYBCx/Mmu2ll9eor2t6nFVzChTdr39D1mivII/iB4jVstLbOPQwj+lbelfEpSypqmn7R3kgOf/HT/jVzyzERV7X9CIZnQk7XseiUVT0rU7HVLYXFhcpOnfB5U+hHUVcrgacXZnepKSugooopDCiiigAoopCQASSAB1JoAWisq78R6FasVn1W1Vh1Afcf0qCLxd4bkbaurQA/7WR/MVqqFVq6i/uMnXpp2cl95uUVBaXdreR+ZaXMM6+sbhv5VPWbTWjNE09UFFFFIYUUUUAFFFFABRVK+1bS7E4vNQtoG/utIM/lWd/wmHhrdt/taHP0bH8q0jRqSV4xb+RnKtTi7Skl8zeoqjY6tpd8dtnqFtM391ZBn8qvVEouLs0WpKSumFFFFIYUUUUAFFFFABRRRQAUUUUAFFFFABRRRQAUUUUAFFFFAHhPxJuray/aT8LXl5PHb20L2UkssjBVRRKxJJPQAV6XbfEnwims2Gpf21YC/udel066m+0pgWUcs8kbk54T50Aboa8P/ad/5KTH/wBg6H/0J68u49q+roYKOIw9NyfQ+Wr42VDEVFFdT6G8P+IbJPg3eeNJJG/trw8l5oVhJ/fFy4MbBvVFaTFcZ+z54is/DR8Y31xd2ENwdAlW0jvNpSeXcCE2n7+cfd71wF94j1y+0K00G71W5m0uzYtb2jP+7jPPIHryevrWXxXZHBrklGXV/h/X5nJLGPnjKK2X4ns3w58VQeJdf1vV9f1HTtH1CPTEhs7S1uf7Jtrz95krJInPGc4BBP4V3V74o8Fav8Vtb0fWda05vD2pWWn34uY7gNF9qtdpK7ifvMoZeeTxmvl/ijj2qZ4GMpNp20+7b/IcMdKMUmr6/fv/AJnvOgeMv+Em0fxFLY+J7Pw54hvfE8WpSzXN19m86yHCxiTvsxnZ3p/xB8caNN4P8ZP4S1hLI6h4qikjjgl8qSaEQASSBRg7GcE/jXgfFHFP6jDm5v66f5C+vT5bW/rX/M+nfEPizRL29+IVjaeJ7HbeaZpbWo+3BI5vLVfPRGzjdtG0jqelR/E3xr4dl0u8uNJ1PRp7e+1DTptNjm1F5/I8rad32cJ/o6qAVYZ57V8zce1HFRHLoJp32/4H+RpLMZtNW3/4P+Z7r8e9W0XWvCAvjrsKavJqXmHTLDWjf2cwK/NOqkZh9NvHpivCqOPajNdVCiqMOVM5MRWdafM0FFGaM1sYhRRmjNABRRmjNABRRmjNABRRmjNABRRmjNABRRmjNABRRmjNABRRmjNABRRmjNABRRmjNABRRmjNABRRmjNABRRmjNABRRmjNAFrSf8AkLWf/XxH/wChCvuI9a+HdIP/ABNrP/r4j/8AQhX3EetfOZ9vT+f6H0WRfDP5BRRRXz574UUVkeLdaj0PRpbxsNKfkhQ/xOen4DrVQg5yUY7smc1CLlLZGd438WQ6FH9ltws1+65CnpGPVv8ACvJtRvrvUbprq9uHnlb+Jj09h6Corq4murmS4uJDJLIxZ2PUmo6+pwuEhh46b9z5fFYueIlrt2NPw5oOr+ItQ+w6PZSXU2MtjhUHqxPAFegQfA7xQ8AeXUNNikI/1e5mx7ZAr1L4KaDDofgOycRqLm+QXM745JblR+Ax+tdtXmYnNKim409kelhsspuClU3Z8k+MPA3iPwqBJqlkPsxbatzC2+Mn3PUfjXPW081tOs9vK8UqHKuhwRX2bq+n2uq6ZcadexLLb3EZjdSOxr451mxk0zWLzTpOXtp3iJ9dpIzXdgcY8TFxktUcWOwiw0k4vRnpPgXxoupOmnaoypeHiOXosvsfRv5121fOysysGUlWByCOoNeyfD7XzrekbLhgby2wsv8AtDs3+e9efmOCVP8AeU9up35fjXU/d1N+h0tFFFeSesR3M8NtbyXFxIscUalndjwBXkPjTxdda1M9tas8Gng8IDgye7f4Vq/FfXmluhods+IosNcEH7zdl/D+dcNbwyXFxFbwruklcIg9STgV7+XYNRiqs1r0PBzHGOUnSht1I6K9/uNJ+HHw50ixtfEVil9qFwm52aHzXYj7xAPCrngVS/4TT4O/9C5/5Tl/xroWOctYU213Od4JR0nNJ9jw2ivcv+E0+Dv/AELn/lOX/GrOmeIPg/rV/DpSaFDC9ywjRpbIIu48AbgeKbxk0rukxLBwbsqiPD9K1G80u8W7sZ2ilX06MPQjuK9i8HeI7fxBYlgBFdRgedFnp7j2rgPix4VTwl4sksbYubKZBNbFjkhScFSe+CP5Vz+g6pcaPqkN/bn5kPzL2de6mpxOHhi6SnHfoVhsRPCVHCW3U98oqDT7qG+sYby3bdFMgdT7Gp6+aaadmfSJpq6CiisLxpr8eg6SZlw11LlIEPr6n2FVTpyqSUY7smpONOLlLZEfi7xVZaBF5ZH2i8YZSFT092PYV5ZrniLVtYkJu7phHniGM7UH4d/xrOuZ57q5e4uJGlmkbczHkk16L8PvhLrGv+Xfaxv0zTjhgGX99KPZT90e5/KvoqWHoYOHNN69/wDI+eq4ivjJ8sFp2/zOC0PSNS1rUEsNJs5bq4f+FB0HqT0A9zWn408H634SuYYdWgUJMoaOaM7o2Pdc+o9K+lre38KfD7w+zL9m020UfNIx+eVvc9WavO7z4qeF/FGpTaBrmklNBuPkS6lPzo/ZyP4R7jkVnDHVas+aEPdX3/15Gk8DSpQ5Zz95/d/XmeJWtxcWswmtZpIZAchkYg13nhT4gSK6Wuu/Oh4Fyo5H+8O/1FZnxH8D33hG+VwxutLnObW7XkEHkK2Oh/nXI12TpUcVC718zkhVrYWdlp5H0RFIksayRurowyrKcgj1p1eV/DXxM1jdppF7Jm0mbETMf9U57fQ16pXzeKw0sPPlZ9HhsRHEQ5kFFFQX11BZWct3cuEhiUs7e1c6TbsjdtJXZDrOqWWkWLXl9MI4xwB/Ex9AO5ryzxJ431XVGaK1drG1PASM/Ow/2m/oKy/FOuXOvam11MSsS5EMWeEX/H1rQ8EeB9e8W3AGn2/lWoOJLuUERr9P7x9hX0GGwVLDw9pW3/I8DE42piJ+zpbfmc2qyTTBVV5JXOAACzMf611Wq/DvxXpnhpdevNPKW+cyRA5liX+8y9h/LvXvngf4f+HfBtt9qAS4vVXMl7cYyo77eyD/ADmub8YfGfRbC/Wx0mz/ALWiD7bmXdiMr3Cf3j+lH1+pVny0I3S/r5B9Qp0oc1eVmz57UlWDKSCOhFdT4b8barpbLFdO19a9Ckh+dR/st/jXSePPBOn6jpH/AAmfgb/SNLly1zaIPmt2/iwPQd17duK8yrsXssVDVf5o437XDT0f+TPfNF1Sy1ixW8sZQ6Hhh/Eh9COxq9XhXhfXLrQdTW6gJaM8TRZ4df8AH0r26wuoL6zivLZw8MqhkPtXz+Nwbw8tNme/gsWsRHXdE9FFFcR2hRRRQAUUUUAFFFFABRRRQAUUUUAFFFFABRRRQBr6P4N8K6/aG+1rQNPv7oMYxLPCGbaOgz6cmrn/AArL4ff9Cfo//gMK0vBP/IGP/XZv5CtyrVSa0TIdOD3RyP8AwrL4ff8AQn6P/wCAwo/4Vl8Pv+hP0f8A8BhXXUU/az/mYeyh2RyP/Csvh9/0J+j/APgMKP8AhWXw+/6E/R//AAGFddRR7Wf8zD2UOyOR/wCFZfD7/oT9H/8AAYUf8Ky+H3/Qn6P/AOAwrrqKPaz/AJmHsodkcj/wrL4ff9Cfo/8A4DCj/hWXw+/6E/R//AYV11FHtZ/zMPZQ7I5H/hWXw+/6E/R//AYUf8Ky+H3/AEJ+j/8AgMK66ij2s/5mHsodkcj/AMKy+H3/AEJ+j/8AgMKP+FZfD7/oT9H/APAYV11FHtZ/zMPZQ7I5H/hWXw+/6E/R/wDwGFH/AArL4ff9Cfo//gMK66ij2s/5mHsodkcj/wAKy+H3/Qn6P/4DCj/hWXw+/wChP0f/AMBhXXUUe1n/ADMPZQ7I5H/hWXw+/wChP0f/AMBhR/wrL4ff9Cfo/wD4DCuuoo9rP+Zh7KHZHI/8Ky+H3/Qn6P8A+Awo/wCFZfD7/oT9H/8AAYV11FHtZ/zMPZQ7I5H/AIVl8Pv+hP0f/wABhR/wrL4ff9Cfo/8A4DCuuoo9rP8AmYeyh2RyP/Csvh9/0J+j/wDgMKP+FZfD7/oT9H/8BhXXUUe1n/Mw9lDsjkf+FZfD7/oT9H/8BhR/wrL4ff8AQn6P/wCAwrrqKPaz/mYeyh2RyP8AwrL4ff8AQn6P/wCAwo/4Vl8Pv+hP0f8A8BhXXUUe1n/Mw9lDsjkf+FZfD7/oT9H/APAYUf8ACsvh9/0J+j/+AwrrqKPaz/mYeyh2RyP/AArL4ff9Cfo//gMKP+FZfD7/AKE/R/8AwGFddRR7Wf8AMw9lDsjkf+FZfD7/AKE/R/8AwGFH/Csvh9/0J+j/APgMK66ij2s/5mHsodkcj/wrL4ff9Cfo/wD4DCj/AIVl8Pv+hP0f/wABhXXUUe1n/Mw9lDsjkf8AhWXw+/6E/R//AAGFH/Csvh9/0J+j/wDgMK66ij2s/wCZh7KHZHI/8Ky+H3/Qn6P/AOAwo/4Vl8Pv+hP0f/wGFddRR7Wf8zD2UOyOPk+GvgGONpI/COkK6AspFuMgjoa56vTbn/j3k/3D/KvMamUpS3Y4xjHZC0UUVJQV5N8WNSa619bFWPlWiAEdt55J/LAr1kda8C16drnW764Y5L3Dn/x416uU01Kq5PoeXm1RxpKPcpUjfdP0paD0r6I+ePsjwnj/AIRbSduMfYocY/3BWnXHfBrWY9a+H2muGBmtk+zTLnkMnA/MYP412NfGVouNSUX3PsaMlKnGS7BXyR8UNv8AwsXX9uMfbX6V9W6xf2+l6VdalduEgtomkcn0AzXxxq17JqWq3eoTf6y5meVvqxzXq5PB80pdDy83muWMepVrf8Aam2meJ7ZixEU58mUezdD+BxWBSqxRg68FSCPqK9qpBVIOL6ni05unNSXQ+iar6jcrZWFxeSfdhjaQ/gKdZS+fZwTdfMjVvzGawviTM0Pg292nBfYn4FhXyNKnz1FB9WfW1anLTc+yPHbqeS6upbmZi0krl2J9Sc13PwH0P+2PH9vcSITBpym5c443DhB+fP4VxWl2U2pana6fbAGa5lWJM9MscV9OaHpvhH4YaCour2K1a4IWa5mPzzuB2A7DJ4HSvosdXVOn7OO72PnsDQdSp7ST0W54b8aNb/tv4g37o+6C0ItYvTCfe/8AHs1xlfVFj4I+HurWqalZ6NYXcNxl1mQkh8nk5z61P/wrfwP/ANC3Z/kf8a5qeZ0qUVDleh01Mtq1JOfMtT5Qp0UjxSpLGxV0YMpHYg5Br6t/4Vv4H/6Fuz/I/wCNH/Ct/A//AELdn+R/xq/7Xpfysj+yav8AMjz/AOLsaeLPhVo3jC3UNNbqpmwOQrYVx+DgV4hX1Xpl14BZZ/A9hcWBVt6SWKOcEn7wB9fYGvCvjB4Ni8H+Io4rJnbT7tDJBvOWTBwyk98cfnRl9dJui011V+wsfQbSqpp9Hbubfwg1BptKudOkbJtnDp/ut/8AXH613NeTfCOYx+J5Ic8S27foQa9ZrzMypqGIduup6eXTc8Or9NArxTx7qzat4jndWzBATDCO2B1P4nNeva9dfY9EvboHBigdgffHFeBZJ5PJPWuvKKSblUfocmb1WlGmvU9G+B/h/TdfvtQE14bXVbVY5tPcYO1gTltp4YDAyPQ17jomuXtyZ9E1OOKw1+KIlAQTDOO0sf8AeXPVeo6e9eA/D3wnql5pz+LLSa5WKynMf+hn/SIyFz5ijowGRlepGa9a0XW7TxVBb6J4ikS21dR52nahbNtW4x0lhbs395D7ginj488273S/D/gdwwEuSCVrN/j/AMHseQeM9L8dax43fStYhur/AFPP7pEH7rZ/eTsF9/zrvvhb8MY7e+h1LVraO7ETEkzofLLDtGh+9g/xNxxwD1r0jRNUuYb9dH8QJGmpbSILlVxHeIO6+jeqfiMiuhrCtj6nJ7NKy8jejgKfP7Ru/qVNW02x1XTZdN1C2jntZV2vGw4x/Svmn4p/D298IXhurffc6PK37qbGTEf7j/0PevqGsrxVeaPZ6NN/bnlNaSjy2hddxlz/AAqvVj7CsMHip0J+7qn0NsZhYV4e9o11PjmvbfAuqtq/hy3nkbM8f7qX3Yd/xGK8i8SJZR69ex6dBNb2iykRRSuGdB6Ejiux+DV0RcahYk8Miyge4OD/ADFexmVNVKHP1Wp5GW1HTr8nfQ9Jrzz4v6syrb6NE2Aw86bHp/CP5n8q9DrxDxzdG88WahJuJCy+Wv0Xj+lebldJTrcz6HpZnVcKPKuongaz03UPF+mWWsOEsZpwkxL7Rgg4Ge2TgV9HaTcT+DXg0bVH83RGIjsNQ2geT6RTY6ez9D35r508D+GbzxZrR0uykhjkELTEykgELjjj1JAr2Pwz4jfRLeTQvE0c1zooxbytdqHmsCeBHP8A3oz/AAyDjH6d2YR53ZO/l+q8zgy+XIrtW8/0fkYf7Qi+MhfIskzy6BMwWBLZSBu/uyY5J9OxrE8F/C7VL65jbVrSWIlQ4t2yoVT0MjdvZF+Y99vWvY7d5PC4RJ5Df+GnIMFwx8xrLPQMf4o/Ruq9+Oa65GV0DowZWGQQcgiuL69OlSUIJev9de52/UYVarnNv0/roVdI0600vTYbCzt4YIY1ChIk2rnucV478YvhZxN4g8MW/PL3Vkg6+roP5r+Ve202aSOGJ5ZpFjjQFmZjgKB1JNclDE1KM+eL/wCCdlfDwrQ5JL/gHxN3969G+EGrMRcaNK2Qo86HPb+8P5H86rfGuTw7ceJUvNAtZIhMGaeUYWKds/eRev48A9R61zfgi6Nn4r0+bOA0ojb6Nx/Wvoa8frGGbtbS589Ql9XxKV762PcaKKK+WPqAooooAKKKKACiiigAooooAKKKKACiiigAoqO3Mht4zKMSFBuHvjmpKAO18E/8gY/9dm/kK3Kw/BP/ACBj/wBdm/kK3KAMPXfF3hrQ9St9N1bWLWzurnHlxyE9CcAk9FBPAJwCasTeItEh1C+0+XUoFutPthdXcWTuihOcOfbg1y+vaF4mh8Xajf6NYaLqNprEdrHOdQcj7L5JOTsCnzFIOQMjDc1z2o/D/wAWy6rqHiCPUraS81JryGexbascdvLGUTEoXcxXZEcHgfNigDtJPiH4Kjt7W4fxDaCK6s3voG+Y74FOGkHHQVZ0Txp4X1p4I9M1iC4knmaGNAGVi6pvK4IBHy889RXjSfBjxVFb3CLPYuVtJbO0HnkeVE8QO3O3/nq0h+mK7u88Calot7puveH5JNb1a3u2nu/7UvNj3AaAwgB1TC7RjA2880AdRP448J262DTa5aoNQdo7UknEhV9h7cDd8uTgZrYGo2J1dtJFwn25YBcGHncIyxUN9MgivKL34f8AiyDSfDcWlixi1SyV/Ov47x4/JMk/mvGyFCs8XP3Tg5UEEV1eu2Hii0+IieINF0qx1G2l0xLKUTXpgaMiUuWA2Nng+1AGtF408LSGdY9atibe2kupRzlYY3KO/ToGUg/SpYvFnh2WWCKPVoHkuLo2kSLks8oUMVAxnhSCT0GeteTah8JvEtxY380EtlBqYsZobKTziVJluJmeN+PuNHIB7MB6Vt+F/h74g0HxgniiCaCW4kvmiuLaSfMYsnjQFo/l+WQOmf8AaHGaAPQtB8T6Brt5eWekapb3k9k224SMnKHJGeeoyCMjI4rXrz34ZeGPEWgeItWlvEtbLR5lPkWUN206CUyMxkj3KDEhB/1eSMkkYr0KgAooooAKKKKACiiigAooooAKKKKACiiigAooooAKKKKACiiigAooooAKKKKACiiigAooooAKKKKACiiigCO5/wCPeT/cP8q8xr065/495P8AcP8AKvMaAFooooAK+e75Sl9cK3USuD/30a+hK8N8a2ZsfFN/Dj5TKZF+jc/1r2MnkueUTyM3i+SMjHoqzpdjdanqNvp9nGZbi4kEcajuTX0L4E+D+iaMI7vWtuq3wwdrj9yh9l/i/H8q9XE4unh17255WHwtTEP3djy34aa74g8E/wDE+bTbuTw/cyLDckrhWPZlz3HPPQ9K91sfiL4Lu7H7YviCziQDLJK2x19tp5z9K3NZ0mw1bRp9JvbdXtJo/LZAMYHbHoR2r5n8TfDbxFpfiuPRLS0kvUuWP2S4Vfldf9o9FI715UXQx0m5+7L80erJV8FFKHvL8mdX8UPGN/47jn0PwhZXV3ptqvn3csaHMoB4wOu0H8T6cV5AysrFWUqwOCCMEGvrL4beD7TwdoC2cZWW7lw91Pj77eg/2R2qt44+HPh3xUrTTW/2O/I4urcAMT/tDo348+9XQzCjRfs4r3e5FfAVqy9pJ+92PlWg9DXQePfCeoeD9a/s6+ZJVdPMhmQHbIv9CO4rH022a91G2tE+9NKqD8TXsxqRlHnT0PHlCUZcrWp7toilNGsUbqtvGD/3yKw/igpbwdcEfwyRn/x6umRRGixr0UBR+FZ3imzOoeHb+0Vcs8J2j/aHI/lXyVGaVaMn3Pq60G6MorseTfDz/kfNC/6/4v8A0KvYf2gvCWva9LpmoaPbSXqW6PFJBGRuUkghgD19D9BXjvw9O3x3oRbjF9FnPb5q+vUZXGVYMPY5r1swrSo14Tj2PJy+jGtQnCXc4r4LeH9T8OeCY7PVgUuJJnm8knPlBsYX68Z/Gu2pGdVOGZQfc0nmR/8APRPzrxqk3Um5vqe1TgqcFBdB1MnQyQSRqxQspUMO2R1pfMj/AOeifnR5kf8Az0X86jUs+c/Cnw18X2vxBtPtFlJFb2t4Jnvdw2MqtnIOckn0962v2ov+P7Qv+ucv81r3Q14T+0+6PfaHsZW/dy9DnutethsVPEYqDl0v+R5GJw0MPhpqPW35nDfChC3i5WHRLeQn8cCvXq82+DdkTcX2oMPlVVhX6nk/0r0msM0kpYh+RvlkeXDrzMLx8WHg7Utv/PL9MivEq968R232zQL+1AyZLdwB744rwUdK9DKH+7kvM4M3X7yL8j0r4Pa14k8OuJobVp9JvCWW3cbTcsvDeSehkA/hz82OK9G1nQtL8QaU2ueG1+12c7+bcWcTbJElHWWI/wDLOde44DdD61ynwh8VaDqnh2LwH4jhSL5iLSYnAYliRhv4XBPBroLmy13whr4ubWRZZbhgqyOdkOpDskvaO4x0fo/fmscRf2z05Zfg1/X3flrh7exWt4/in/X3/na0PX4b+2g8PeLpBcRTtjTtWAMfmuvRW7xTqe3r+vXabf3em3cek65J5hc7bS+xhbj0V+yyfo3b0rnLqy0vxhpl1qOk26tM58vU9LuP3Zd17MOscq/wuPxyKxZPEFzo/hu90vWd+oaW0UkNle3CfvbaYL8sFyP4WBxh+/HPeuWVNVNIrXt/l/WvTy6lUdPWT07/AOf9afn3HizxZaaLm1gUXeoEZEKtgJ7uew9up9O9ebXsl3qN6NQ1a5klmkUmJVA3FO/lqflSMd3b5fUvUVq0EdklykiSK33rqQeYjPjJCD/lvJ687F/iLYqGVZLpbiWVhDagh7iS4k3Ans0z4+dv7qKMf3V/irelRjT2MKtaVTc8u8T30eoa3cXEVrBax52KkLlwQONxY/eJ6k963/hFn/hJpfT7M2fzFcrqQtV1CcWUrzW3mHy5HTazD1I7V23wbtS1/f3hHCRrGPqTn+lenjGo4aXoedg05YmPqemDrXgGsknWL0t1+0SZ/wC+jXv9eG+NLY2nirUYcYBmLj6Nz/WvNydrnkvI9HN0+SL8yx4Dm1yx1xdU0Nmia0Aa4mKFoo4ycEyY/h9fzr3qGWw8bQn5Y9L8TWkWGRwHSSNux7TQP+nsa8e+D3jK18I61OuoW/m2F8qxzsBkx4Jw2O45ORXqHiHw3Db28GveG7iR9MH7+CS0+eWxJ5LxD+OI/wAUX1I9K3x2tVXVuz/T+v8Ah8MFpSdnfuv1/r/hoND1S+8HzT2N1ZzSaNH/AMfdgx8yTT1PHmRH/lrbn816GuusZF0S2jvtJk+3+Gpx5gWI7zaA/wASf3o/Veq9uOKytL1O38ULBpurPHYeIIY/Osry3IMdwmP9ZCTwyn+KM/Q1l2bav4N1SY2dnvgOZb3SY+Ude9xaZ7d2j7fka4ZR5201735/13+/z7YS5Emn7v5f12+7y9B1XXtL03TE1C4ukaGUZh8s7mm4yNoHX+VeZeI9a1DxEztdstnpsLA+Szfu1PYyEffY9lAPsD96s6O807VdTv77T2S4hM7vBFE+xYouDudjxCmck55Jzhc8015Z7qeKKz3SSDKxSRIV2+ogQ8p7yN85HOVHNaUsOqbv1/Izq4h1Fbp+ZxPxMu4ftEGmx2gV4x5jzysPObOflKAnyx32nLdCxzXL6Rn+1bPHXz0/9CFbHj6Owi1dEtLqOaYJidYhmOM9gG/jPXJHHuetU/B1qbzxRp0OMjz1ZvovJ/lXsxtGhfyPHleVa3me6HqaKKK+RPrQooooAKKKKACiiigAooooAKKKKACiiigAooooA7XwT/yBj/12b+QrcrD8E/8AIGP/AF2b+QrcoAqz2fmymT7VdJn+FJMAfhTP7P8A+n69/wC/tXa4a+8ZPb/EyDRPtNsNP3JZyxkfvTcyIZFYH+6AFXHq9XCnKd7dCJzULX6nWf2f/wBP17/39o/s/wD6fr3/AL+05L+znurixhu4/tUKgyID80YPQkVy/hrVNa/s7WtcuLqXVNLhVjpyNCkctwIwd8gKgDax4XjoM9xQqbabB1EmkdN/Z/8A0/Xv/f2j+z/+n69/7+1xrfFDTXZktNOubh/N8uIA8OGKCN+ATtYscEA/cPBqNPiBew3V5eXejTx6ZFFbhlchJYZJDIuNpGWUsq88cEHHXGn1ap2M/rNPudt/Z/8A0/Xv/f2j+z/+n69/7+1xt58SPsemPc3OiNHcpAlz9mN0rFoXjLgrtBJbgggDAxknHNLd/EqCBUuF0a5ks5zKlrKsgLSyIyIVKAZALOADzwCcdMn1ap2H9Yp9zsf7P/6fr3/v7R/Z/wD0/Xv/AH9rAu/F3l+GYNYm0+8tmN4Ld4SuCSCeRvAJU44OAfpWVcfEK6l0u4S00Rk1T7G11HC9wpVYvIEoctjGfmA2+vfHNJUJvoDrwXU7T+z/APp+vf8Av7R/Z/8A0/Xv/f2uKsPiOX06W5bRbu4itbdpJ7hAVQmNVMp5G0dW2jcSduOOK7Lw3qf9s6HaaqsDQR3UYliRmDHYeVJx0JGDjtnFTOlOCvJFQqwm7RY/+z/+n69/7+0f2f8A9P17/wB/au0VmaFL+z/+n69/7+0f2f8A9P17/wB/au0UAUv7P/6fr3/v7R/Z/wD0/Xv/AH9q7RQBS/s//p+vf+/tH9n/APT9e/8Af2rtFAFL+z/+n69/7+0f2f8A9P17/wB/au0UAUv7P/6fr3/v7R/Z/wD0/Xv/AH9q7RQBS/s//p+vf+/tH9n/APT9e/8Af2rtFAFL+z/+n69/7+0f2f8A9P17/wB/au0UAUv7P/6fr3/v7R/Z/wD0/Xv/AH9q7RQBS/s//p+vf+/tH9n/APT9e/8Af2rtFAFL+z/+n69/7+0f2f8A9P17/wB/au0UAUv7P/6fr3/v7R/Z/wD0/Xv/AH9q7RQBS/s//p+vf+/tH9n/APT9e/8Af2rtFAFL+z/+n69/7/VdUYAGScdzRRQBHc/8e8n+4f5V5jXp1z/x7yf7h/lXmNAC0UUUAFef/F3R2kgg1mFSTEPKnx/dJ+U/nx+NegVHcwxXNvJbzoJIpFKup6EGt8PWdGopowxFFVqbgzhv2cdMS98czX0i5Fhal1/32O0fpur6Or5cuJ/Enw51K4/sW68q1vMbZjErbgM4U5HBGT9aT/ha/jr/AKDC/wDgOn+FericJPFz9rTat0PLw2LhhIeymnfqfUlFfLf/AAtfx1/0GF/8B0/wo/4Wv46/6DC/+A6f4Vz/ANk1u6/r5G/9rUez/r5n1JRXy3/wtfx1/wBBhf8AwHT/AAo/4Wv46/6DC/8AgOn+FH9k1u6/r5B/a1Hs/wCvmen/ALSumx3Hg+01PH72zuguf9lwQf1C15j8JtHa41OTVpV/dWw2x57uR/Qfzpy+JvGvjpDoN1fie0kZWnJhUBADnJIH6d69F0jT7bS9OhsbVdsUS4Hqx7k+5rStUlhcP7Bv3n+RFGEcViPbpe6vzLdFFFeOeueK+PdHbR/EMoRStvOTLCR0wTyPwNexfsyzI/hXUovO3SpebmUnJAKDB/Q/lWf4s0ODXtKa1kISZfmhkx9xv8D3ryS2vNf8KarNHa3d1pt2Bsk8p8bh29iPSvepz+u4f2d7SR4VSH1LEe0teLO5/aPug3j2GOG4bMViiyKrEbSWc8/gRXmXnTf89pf++zTry6uLy6kurueSeeVt0kkjbmY+pNRV6dCl7KmodjzK1X2lRz7j/Om/57S/99mp7C4kjv7Z3nkCrMhYlzwAwzVWitWjNM+yfEFxCnhi/ummQQ/Y5G8zPGNhwc18cJ5krIg3uzEBR1JJ7VpzeI9em0ZdHl1i8fT1AAt2lOzA6D6e1df8NPCrrImt6jEVxzbRMOf98j+X515dKmsvpylN3vsenVqPH1IxirW3Ou8H6T/Y2gW9mwHnY3zH/bPX8un4VsUUV8/ObnJye7PfhBQiorZBXh3jTS20nxFc220iJ28yI+qtz+nI/Cvca5rx94e/tzSw1uo+22+WiP8AeHdfx/nXbl+JVGr72zOPMMO61L3d0eNV7D8MfiVbXVmPCvjUpcWcq+VFdTcjHZZP6N2/WvIJEeN2jkUo6khlIwQfSm19DXoQrxtI+eo150ZXifR+taNqGgalFqlhfBHACW+oSHKSJ2guvVeyy9Rxmna7rWnX+h32qNaLZa1ahLfUdPuUDLIrMFAkXgOnzZVx+favPvhV8TG0mNfD/iUm60eQeWkjjcYAex/vJ7dq7rxroulW9pZ3xmuZ7BmUWFxZzKLiLPzCLceHiOOM5K44zXjTpSp1FGp8n3/r/hvP2YVY1KblT+a7f1/w/ljtbu0rXF/JukjjGU3CNYo+2TjEMfpxuPZSfmqhqEl5qETWemBkfy3WFkXyyMjnYD/q1/vM3zkfeK9Kk1G4hhs/tmpTRafYRyFkUZbMnfaD800vqx/EqOD594m8W3GoxPYadG1jpzffXdmWfHQyMOo9FGFHpXTRpSm9P+ActWrGC1OadSjMpIJUkEg5FezfDvS20vw1CJV2z3B86QEcjPQfliuD+HfhttX1Bb25jP2G3bJyOJGHRR7etev1jmuJTtSj8zbK8M1erL5BXm3xf0tluLbWI1O1x5Mp9CPun+Y/CvSaq6tYW+p6dNY3S5ilXafUHsR7ivNwtf2FVTPSxVD29JwPn+u2+GHxB1DwfeCCTfdaTI2ZbfPKH+8nofboa5jXtKutG1KSxul+ZeUbs69iKoV9TKMK8LPVM+XjKdGd1o0fSmqaLpmt6SmueG2N3p0z/aGgtm2ywS95oD/BIP4k6N9esukazFqiWuieJZlNy53aXq0H7sXDD0P/ACzmHQoevP0rw34feNNU8Han59oxms5CPtFqx+WQeo9G969xl/sHxd4en17RvKntpRv1CydtmWUZ3f8ATOZeoYdcc+o8bEUJUXyy1XR9v6/H8vZoV41leOj6rv8A1+H58sjzapH5snkwWz3DYS3t9gnlBI3bF5klOM47Z/h6mO8uo4Y5LW2ROfll3EOowekjDiQg/wDLNfkB6ljxSWyobXyNNe6FqsR3XN5KPOaLOTuf7sceTyB17kn5a5LxB4xt7HNp4cYSTKNpvyuAnbEKnp/vnn0Cit4U3N2ijCdRQV5M53xvbXtt4kuVv2kMz4k/eNlwpHAYfwnHbAxxwK6X4QaWzXNxrEi/Ii+TET3Y/eP5cfjXH6Npt7rurLaw7pJZW3SSMc7R3ZjXt+kafb6Xp0NjariOJcA9ye5PuaeY4j2VJUk9X+QsuoOpV9q9l+Zbooor5898KKKKACiiigAooooAKKKKACiiigAooooAKKKKAO18E/8AIGP/AF2b+QrcrD8E/wDIGP8A12b+QrcoAKxrjR4nimt103T3gluRdMGZgWlDBg54+9lQfwrZqI3FuLpbUzxC4ZDIsRcbyoOC2OuMnrVRbWwmk9yrdw3l1az2txbWckMyNG6GVsMpGCD8veqGj6HHo6NHp2n2kEZRY9v2iRl2jsAQQPwrepjSxLMsLSIJWBZULDcQMZIHtkfnTU3ayE4q92c7H4W06O0NtHoWlRxNBFAVRmHyRsWRQQMjaSSO4JqC58HafKjFNI06KbyDCkyyOWUYYA8jBI3sQTzkmuspiSxu7xpIjPGQHUNkqSM8+nFP2s+5PsodjkrfwPpEOkw6a2iadNFFHsy8j7n+QIQTjkEADb09qrw+A7ca7PqNxDZ3ETxvFHbY2oivtzkhfmPyLg8H1JPNdffahYWJiF9fW1qZm2RCaVU3t6DJ5P0qaeaKCMyTSpEgIBZ2AGScDk+9V7ap33J9jT7bGL/YcP8AZqaa2l6e1okgkEbSu3z5JLZIyTz1NV7zwrp15bmC60PS5EKqpG9xkKmwDIHTaSuO4rpaZJNFG0aySojSNtQMwBY4zgepwCfwqVUl0KdOPU5xvCunNK0h0PTCW27h5j7Tt24+XGP4Vz64Ga29Is4rCyFtDbQ20YdmEcJO0FmJOM9OSat0UpTlJWY4wjF3QUUUVBYUUUUAFFFFABRRRQAUUUUAFFFFABRRRQAUUUUAFFFFABRRRQAUUUUAFFFFABRRRQAUUUUAR3P/AB7yf7h/lXmNenXP/HvJ/uH+VeY0ALRRRQAUUUUAV9Qs7W/tHtbyFZoXGGVv89a818SfD69tnafR2+1QdfKY4kX/AOKrsfF3iiPw9PZW40nUdTnvBKyRWaKzBYwCxIJHY1Q0/wAeW+p6nHa6ToOr38DJA73cUa+VEJVDLuycjAPPHavQwrxNKPPTXu/gcWJpUK3uz3/E8qure4tZDHdQSwODgiRSp/Woq9Og+ImiX1s02paHqVrZtbzXFvPdW6tHcLF98Jgnn2OKhXxD4ZOntcS+DbuLUPtCW8WnNZp58ruu9Sv8JBUE5zxg5r11i6y+Kk/vX9evbqeU8vj9mp+B51DHJM4jhjeRz/Cikn9K6vw94D1XUGWS/BsLfvvGZGHsvb8a6nSfGnhv7RptnBZSWM9/9oQRPCsbRSwD54nA/i9PWrlt420me98O2eydJdfgaa1DAfIFGcP6E9BXPXxmJatCFv8AgX/yf3G9HL6Kd5yv/X/BNnRdLsdIsltLGERoOWPVmPqT3NXqz9B1aDWbKS6t45ESO5mtyHxndG5Rj9MjitCvDqc3M+fc9mCiorl2CiiioKCsjxJ4f0/Xrby7uPbKo/dzJ95P8R7Vr1keLtcXw9o41A2M98zTxW8cEJAd3kbaoGeOprSjz869nuRUUXFqex5lrvgnW9NdmhhN7B2eEZOPdeormpFaNtsisjejDBr1ZPiJpgXTFudPvbS5vdSbTZLeULvtpVxkvg4x8y8j+8KZeeMrL+37jTbvw1ePZw366fJqJSN4RMwG0EZ3YOQM4r3aWLxK0nTv87eXz+R41XL6L1hO34nleRWjpWh6tqjhbKwmkGcFyu1R9SeK7uLxn4fjsDf2egF1jsftt15ccY+zqX2ojH+83JAHYZq9ZfEDR7h5I1hljMOqPpswJH7tlRn8w/7JCmrqYvEWfLSIhl9O/vVCHwp4DtrB0u9VZLq4XlYh/q0Pv/eP6V21cx4U8Xpr1/8AZjoup6ektv8AarOa5QbLmHONwwTtPIODzgiunrxMVKs5/vtz2MPTpQhamtAooormNwoqG9uYbKynvLl/LggjaSRvRVGSfyriv+FjRx2FxcXnh3U7OQWy3dnDKybruJnVAVIOFOWXIPPNbUsPUq/ArkTqRh8TL/jTwbb60WvLNlt7/HJI+WX/AHvQ+9eW6rpeoaXcGG/tZIG7Ej5W+h6GvRZPiBMjLZ/8IpqZ1Y3n2RtP82LeCYjKG3Z2kFQe9JJ42j1Y2tnpvhO+1g3FqbiaEtEht8SGNkcOfvBlI4r1cNUxVBKMo3j6r877dvwPMxOFoVnzRdn6Hl9dBofizUtMsYdPfbeWUE3nwwSsQEfaRwRzt+bkdDWureG7/wAQrYy+Er+ztpdQfT0vknURGdQTt2g5HQ9sVDqcHhnSvEVzpsnh3Vrq1tJbeK5vVuV8uJp8BMrkMeT2rveIjP3ZQd7X6enf/gnAsFVg+aMl+P8Akc5q+p6hrV99ovpnuJiNqKBgIOyoo4A9hXS+FPAt7fulzqqtaWnXYeJJB9OwrX0TxB4esNXWG28OT2emvcyWsGrsqmOWZM7l67gPlYAngkVNH8R7b7JNd3ehalaW7Wj3lhJLtxexIRnbg/KcEHDdjXNWxGIa5aMLfd/X+R00cFST5q0rnaWltBZ20dtbRLFDGMKijgCpq4++8d20STtZaXdX+L2OwtjG6qLm4ZSWRSxwAuCCx4zwK6Hw/qQ1fR7fUPslxZmUHdBcLtkjYEgqfxHXvXiVKFWC55o9iFSDfLEv0UVyV943t7XXJbP+yb6TT7e6SzutTXb5MMz4wpGdxALKCQMAmpp0p1W1FXKlOMdzZ8SaHY67ZfZ7tcOvMUq/ejPt/hXkviPwtq2iyM00Jmts/LPGMr+Pp+NdknxIjWOWe68O6jbWvlXT21w0kZW4NuGLqMHKnCnGae3xC22Mn2jwzqMWob7dY7B3j3TJOSEdWztIyCD6V6mG+t4fTluu11/n9/bqefiaOHxGt7PueXVp+H9c1LQ55pNPnKLcRNDPGeUlQgggj8eD2rp/EV9p/mRi8+Hd+LxrWW8nihniR4YUbBY4bB9eOaNc0vw3Y22i3GnaJqeqvrB/0WCG5VDjy/MyS2P4R616P1qMklKO/o1p8zzPqNSLvGS09f8AI5/xB4l1DVreOzYi2sYwu23jJ2sQMbnJ5Zvc9O2Kd4d8L6trcimGEw2+fmnkGFH09fwrbs9Z8L2traXmj+D7/U5GtDe3K/Kz2kQYqS244LZVsBeTg10F38QLCG5/0TS7280qBYTd6jCFEVsJQCmVJyeGUnA4zWNTEVYrlo07etv6v27+ZtTwUZPmrTv6G94b0Kx0Gy+z2i5duZZW+85/w9q1a5OLx1p8t19njtZ3eN7o3G0giCGAkNK3sSMKOpqz4M8UN4iWUyaNfabiKOeEzlWWaJ87WVlJGeOR1FeLVoV9ak0ezTnTVoQOjooormNgooooAKKKKACiiigAooooAKKKKACiiigAooooA7XwT/yBj/12b+QrcrD8E/8AIGP/AF2b+QrcoAK8213R/Fkvi6fxTp9nb+bBcra2yO37022wox67du9zJg8/IK9JqrJp9pI7O8WWbqdx/wAa0pVORszqU+dI8w1y18Yt4dig0qz8RpfCFmkllvQxN0EX7oEg+Qtu5J2jHC81FqWk+NJ9TW8SDVlvEjmS7uBMpRo3uI2CwLvBU+UpHG3p1zg16mdNsz1hP/fbf40f2dZ5z5Jz/vt/jW6xVun9feYvDX6/19x55b6L4tuLu0Nxe659nVrZCTc+SfKMk/m7lVzyEMQySWxjnOaZpVp4zV4m1yLXJrYAAJaXSrL5oijCsTuGVyJM5OMnJBr0b+zbL/nie38bf40f2bZZz5J/77b/ABpfWPIf1fzOZ8Q2t3Dr9/evoMmtwXumpaxRjYQjhnLI+4jarblJYZ+77CuT13S/G19rM8Men3aWbfK8X2jfB8ksLRsu5umFfooIHUkmvUv7Nsv+eJ/77b/Gj+zbL/nie/8AG3fr3pQr8vT+vvCdDm6/19x5zo+keM55raHU73WtjXSHUAsgiQkLLuKOJC20nZwoUY28A5qhPpvjaT+zbm80/V7zU7UmQMLtUhCfZGTH3uJfMJywGec5xXqv9nWec+Sf++2/xoGm2Q/5Yn/vtv8AGq+s63sL6tpa5wfgLTfFn9vo+tvqi6fbvcNAJbggNnydm5d7MR/rcBicflXo9VorC1idXSIhlOQdxP8AWrNYVanO7m1KnyKwUUUVmaBRRRQAUUUUAFFFFABRRRQAUUUUAFFFFABRRRQAUUUUAFFFFABRRRQAUUUUAFFFFABRRRQBHc/8e8n+4f5V5jXp1z/x7yf7h/lXmNAC0UUUAFFFc/471G803TLKaym8p5NStoHOAco74Yc+oq6cHUkorqTKSim2Z3jrw3ceIfEmgDzr+2soEuvtNxZz+U6bkUKueuGwRxXPw+HH0fx/LJbeF9cuNPU2iWU9nfLHBGkcYU+YhcF8HrkHNc/afETxJceG8S3pg1K30++mmYRKd4AVoJQMY+6x/EGug0jVNe1hdM0bTPFt80l80802o3OmLDNEkSp+7SNgAcs4+YjpmvcVHE0IcsmuWzX2u7d9P6a6HD7SlUfMlro+npbUy9A8E65pEEUx0d9Te70m6he2vbndHaTlicAbsBJF+XjocdKsaHo/iXTjbava6BqosdNv1ktdIu7tJbgRtCyS7GJxgMQVBPQGszXPHXiGOWC3l8RS6few2ssSJa6eJkvruOdo1BGDsD4HcDJpvizx/wCLNNl8S2gvFguke3+xL5anyNqhp16c8HvXT7PF1HZ8r5v8W17enXddL9THmox2vp6dv+AX9T8F+Itaun1h9Paxvpze39updT9ln/ciBGIOCWEZzjjk1Bb+EfHDw2OpJBFbSaPa2McNnIgaaZoj5jiNw2E+ZmU564rqpvEOq33xIu/D1vqC2ljLbGzglVVZ4rxY1lLgHr8rYweOKw7PxJ4m0fw7Y61qGuyap517eo8T26INkCTYGVH8RRSaxjVxPKl7vSy12d3b8Gi3CldvU6j4fyaxYz3ejX3hu/toGvru5S+aSMxMrys6jAbdkhvSu0ryTxDrnjTw3okjT64mpXWo6X9stW+zKn2aZXjzGoHDIRJgZ54rqvhx4mn8TXWrXDSfuIhbeXDgZhdov3iHvkOCOfSvPxWFnKLr6W8r9139fwZ00a0U1T1udjRRRXmnUFcz8StIutc8OwafarOWbUbV5DC+x0jWUF2B7EDmumrm/ibqN1pPgbUtQsrtrOeJY9s4UMYwZFBOD14JrfC83tocm91Yzq25HzbHE+Jvh7qslzc2vh2Rre0s7Fnikux58l5cySeY5Dk5VsxxjcaIvCert4n/AOEtl0i6knfWRLNYyzjZ5LxKPOVd23fG+TnrgH2rNfxZrzpaQDxVqzae97cRw6nbaSHnuo0jRh+629AxYbgKsXnirXIfGcWl2fiTUprnfYra2Emmjbdq6qZWkbb+7bBZsZGMV7yji0uW62fSW2id3br1vt5Hn3o3vZ7+Xy/rqQ2PgnxBonhm5sLDTbqf+29NP26MyKTDdpLlDyejISvH90VJN4A1yXWre6jtnhhvNSvVvwWXiMrIIZuvpIw455HFVrDx54lm1G00xtSJm/4SIrK3lr81kZFjWPp/eJ568VteHLrxZqmp+Gpm8W3SQ6jazXMtuLaLaTC6jbnGcNnk9u1OpLFU7yk4q9++uj/JLT0QoqjKyin07f11NHwPZ+LP+Eos5NT0+906ysNN+x3CPerJb3MqhVR4ox0GASSfWvRK86+GOt65feIL6y1zVpWu1iMk+m3Np5TW77yAYWAxJFtxzknOPWvRa8bH8yq2klt0vb8Tuw9uTT8QoooriNyh4isDqvh/UdMWQRtd20kIY9FLKQD+tebazoHizxNp6x6loaWBsNPWyVFulY3TtLEXdSPuqFjJGecmvWKK6sPi5UPhS7+n/DmVSiqm55RB4a17w1qUB0vQZdVt7DWpLyGT7UoluIZLdkAZnOSUJ289sVUfwhrFvqdnfaj4Vn1gy20jyx2mpCAW80lw8pXORvADAelexV5Pq/iLWbf4k3VtHq2qxwRatbWywG3U2IieNSweTGVcknAz1Ir0MNiq1duyV0tXrr9z8/I5qtGnTSvffy/roWdL8G6hY+MrbxN9geWR9XuTcQPPuVIZB8k6rnAZehxyQTVfxh4U1i+8e3+oWnh+SeSaayey1P7aES18vG8tHn5/yrJ8La54r1yaS10jxFq9xf8A2S4nuo7u2RIYGVz5PltgFgxXYevBPPFWNZ8b+IBoVlr0d4bH+0LxryO1lKgR2NuoEie7OxPv0rq9nio1d03a3Xvdfk/JpGPNScNnbfp6f15muvhvxJdW9v4RuNNjh0q01CW6/tQTgiWMl2RQn3g+Xwc8cVS1Lw74v1vw9BpN5o0dn/Y+lzWsMi3Kt9tlZBGpT+6u0E/N3NM8S+NdYsfFWvWMd6y2Us1kumSDHyMfJaRB/vJIT+Br19+HYD1rkrV62HUZtLXVb721e/W9n+FjaFOnUvFN6af19x5VN4R1TS9FvfDdr4fj1rQEu4bqC2lnCyMjL+9RHJyrq4DBj2Jrtfh7Zanp3hCys9XMn2pN/wAkkvmtGhYlEL/xFVwM+1b9FcNbGTrQ5ZLrf5/8Hr3OiFCMJXQV5zqmieJGutU8OwaXHJpmqaql8dS88AQx7kd0KfeLZTAxxzXo1FZ0K7ottK/9aMqpTU1qeNjwDrFlb3Fzbac1xcajYajbTxyXG77PJIXMUiZOF3AhTj1HvVjXfD3ibXbT+0L3w08bQLY2yaet6vmzRxOWkfeCAucgDnNdF8V9SvrGXQYLS/1ezjurmVZjpcAlnYLEWACkHIyOa4TUvGOvNa6YzeItUhvJdJRoEs7ZXSe7MzoqzZGEJ2qDyOc17lCeJrxjU0u/8Xfy9PkjgqRpU24a/ga+r+BLzXrVPK0W70YW2mTpbQS6gZT5/mhgrsG+ZXGQQeADW54/0W+1nS/C8h8MS30do5e706K6EDRgwlQofPQMR0PQVlWes6xL4h103Ws+IY5bKa4SO2htVaxXZbhgGk28EMT39KxbPx94gk0G0a4vJ1v7PTozfJGoZpJPtUIDgY5LxP8AqaSp4mUotNaf4vtJ9d/nfcOakk7319Oht6NonjLw5YI1pokeoSX2l/Ymh+1qpsmV5DHuY/fUI4BI5ytOHhbxNpWlX/hKx0+K8sdWS3VtS88KttiNEl3IfmPCZXHrUOueNtVn0LXpdNup9OuZdYitNP8At0Yie3XyVkYFW6Z2t1/vVV8XeOtZj1m2uNNvXis9Q8OLLBEACFupN2xh7gjFEYYqcr2jd69elmvu6ejvcHKlFbvT09GaWieDda0HXJta0y2DXOoXV7BepNIGQwOSYJCM9AwGQOcMa0/hVomq6TfajJcaM2h2EsMSrYi786M3AJ8yWMZOxDkcV0fgC7ur7wTo15fTGe6mtEeaQ9XbHJrcrzcRjKr56c7dr69H/VvI6qVCC5ZR9fvCiiivPOkKKKKACiiigAooooAKKKKACiiigAooooAKKKKAO18E/wDIGP8A12b+QrcrD8E/8gY/9dm/kK3KACucvPFUNr4wj0GS1YW5izJel8JHKVZ1iIx1KIzZz6etdHXF6t4M0S+ubu4udPvZr2e8F0bxQnmDGAEU/wBzaNuPQn1rWkoXfOZVXOy5SW98f6TC9ssUN2yXEckizS28kcYVQpDE7ckNvGCAadrfj/Q9P08XcUjXR8hrjyURvMZQshwBjhsxOMHH3TVO68IxXVnb2t3d67PHbI0MOVhG2IhRs4H+wvPXikuvBOjz/bt1rqy/bbqS5kwU+UyRPGVX0Ub3bHqxrZRoaXMXKvqaMXjvw+PKW6u1geSQrtKt+6AbbmTIGz5jjnjPc1ct/FekXOg3utW8k8lnZxtI7mFl3qATlMgbs47VgQeDLGG7S8jGqfaNzNNI0MDmXL78fMDt5zyuDg/lf0jw5Y6fBq0Mltf3aaoNtyGjijDDaR0TaNxB5bGTgc8VMo0ehUZVepdj1+9tbZ7nXNIa0hKI8TW0huM7s/IwCghh1PBXH8VZ0fxF8PbppJp9lqFje3mALGVGjEjNtxlQoPOagvfCa3sAS9vddunjEawtIsJVEQ5ClMbXznksCTgelU7X4faTaw2yW41ZZLdFijlkigkITYFIwwK8hVOcZBHFUo0ftEuVbodAvjjw40s0a3krGMsoIgciVlZVKxnHznc6jAz94VX0zx7o9zBDLdJcWfn3cltHvhcruWVo13HbhSxX7p5FVLjwjp8vkuserxS288tzA6+XmOSSRHyB0+UoMDpgnrVJ/h/p8k8M80+uTPHN57M6wks4mM2QcfKCzYIXGQBnpQoULbsHKvfZHbaFqtprWmRalYGVraYbomkiZN69mAYA4PrV6qHh2zj07RbTTYVnWK0iWFPOxuKqAATjir9c0rXdtjpjeyvuFFFFSUFFFFABRRRQAUUUUAFFFFABRRRQAUUUUAFFFFABRRRQAUUUUAFFFFABRRRQAUUUUAFFFFAEdz/x7yf7h/lXmNenXP8Ax7yf7h/lXmNAC0UUUAFZniLSItatLe3lmeEQ3cVyCgByY23Ac9jWnRVRk4tSjuJpNWZwc/wx0mSO2AvrlJYdKk0xpAi5kRzkMfcc4+tbvinw42s/Ybi11a70rUbDcLe8twrMFYYZSrcEEAfiBW/RW7xdaTUnK9r/AI7maowSaSOM/wCFd6T/AGdPYm6umjn082bu+C5cymUz5/v7zn0qlqfwu0/Up5bq91a7luZVmDSeWoyZIkjLY9fkz9Sa9Aoqo47ERd1ITw9Nq1jjrf4eaLBfwaspY6vHqJvm1DYPNfLEmM9tuDt+gqwPBOntpthp81zNNBaXVzcFSoHm+eJAyn0A8w4x6CupoqXi6z3l/X9NjVGC6HCw/DmJrSeDUPEOpag32dbW0knCZtYVdX2rgfMSUUFjzgVveG/DNjoOqa1fWTv/AMTa5FzLEQNsb7cHb7E5P41uUUp4utNOMpaP/gf5DjRhF3SCiiiuc0Cs3xLpMeuaLPpc0zwpMUJdACRtcN3/AN2tKiqjJxkpR3Qmk1ZnPeLvDdxrl3p95Za9eaLdWPmCOW2jRyQ4AIw3HaqVx4HjuIp3uNYu5b6S4tbpbwxrvSWBQocAcfMAcj3NddRW0cVVjFRi9vJd7/mQ6UG7tHBW3ww0uDVE1FdRummV435RcErcGf8AUnb9BW1o3hK1006Rtu5pRplrPbIGUDzFlIJJx0xjtXR0U54yvP4pf1sKNCnHZHKeFPBceg6r9ufWL/URDbta2MVxtxaws24oCOW5A5PYCuroorKrVnVlzTd2XCCgrRCmAt5rDcm3aMAfeB9/an1EsEa3T3QX966CMn/ZBJH8zWZRLRRRQAVyd94HtbzxBPqkur6oILi6iu5rBJFEEksYUKSMZ/hXv2rrKK0p1Z0m3B2JlCMviRzml+ELDTbvSbq1uLlZdNgmt1OR++jkYsVfjnDHIxVSP4e+Hmit4b+E6jFbWTWkEdyqssYZyzOOPvnIGfQCuuorT61Wvfm/rX/Nk+yh2OLl+HOjTaaLK4ubuXbdWt0krFd6vAiovboVUZrtGOWJ9TRRUVK1Spbnd7DjCMfhQUUUVkWFFFFAGH4r8OjXnsJk1W/0y4sZHkhns2UOCy7SOQeMGstfh7og0u509prySO5shayO7guSJWl83OPv72Jz0rsKK3hiasIqMZWS/wCHM3ShJ3aOQh8D+Ve3kyeJtaWC9Z3ubQOnlSM8YRiRtzyAD16imSfDrRGu1ulmuklFjb2TFSvzpA6ujHj73yAH2rsqKr65W3Uhewp9jmL3wPod/r0uralEb4STvO1rOqvDvaNI84I7BBj6ms9fhpoQNt+/uylq8bQJlcIEkeRVHHQGQj6AV29FCxldKykwdCm+hS0LTYdH0a00u3d3htYhEjP94getXaKK55Scm29zRJJWQUUUUhhRRRQAUUUUAFFFFABRRRQAUUUUAFFFFABRRRQB2vgn/kDH/rs38hW5WH4J/wCQMf8Ars38hW5QAUUV5h4gm8Rx+NZvE9jpVzNb2cw06IeYQHjKkM3l4yR5zId3onpWlOnztq5nUqciTsen0V41Z3viuTUL64sb/Vi88CPNM9gFIljtZX8tQyYwJcDgZ7ZPWr8uoeMzq1tZiW7+aWFDeGyUuiSm1L4O3AA3yj8Oc7a2eFd7cyMVila9merUV5Je6z4ugjknaS5jeJEQv9j2yXO2W5UAMI2AYqsbYIAOcArup9nf+J7W61mT7RrfkxG8uvJ+zoz7zJGI1BKkYCMTgZ6d8YpfVX3Q/rK7M9Yorxixv/Fl7qUM11PflvMNrCTbbonQXcWJOY1yQjEhtq8DNXrzXvHrW0UsjPp6CSS1d3tWP76FFG/CxuSkjlyOBkIACM8t4WV7XQlio72Z6wWVfvED60tec/EHS9Z1PVbKW007T76eLRbljHd27vE0paH5V5G1z82M/p1rJj1rxdaxmPTLidobeyQWsN5bSGWaIQA+a37vAk35zlxyu3HIJUcPzRTTKliOWTTR65RXkkXizxBGur/Zb6/1C2iNxBYzNYfO0wWBkDAIOfmk6gZ/Cqaan4qtPsulWSapErXMscqGHIZJJZvnX5CePl+YsoHy4BzT+qS7k/W49j2eivHdJ1bxRaaWI1m1GNVt1+zzfYd0l1crBBtik+XoWMgJ46dRitC51TxrHbSzS308JmFwzb7T5IPLugiKrJGxXchPzEMOM4oeFd90NYlW2Z6lRWb4Xuri98O2F1dxXEU8kCtIs6gSbsc5AwOevQfQVpVzNWdjoTurhRRRSGFFFFABRRRQAUUUUAFFFFABRRRQAUUUUAFFFFABRRRQAUUUUAFFFFABRRRQBHc/8e8n+4f5V5jXp1z/AMe8n+4f5V5jQAtFFFABRRRQAUUUUAFFFFABRRRQAUUUUAFFFFABRRRQAUUUUAFFFJQAVyXiPx3pmmu1vZr9uuBwdrYjU+57/hXN/EDxhJeTSaXpcpS0U7ZZVPMp7gH+7/OuHr2sJliklOr93+Z42LzNpuFL7/8AI6i/8d+Irpz5dxHaoeixRjj8Tk1njxR4iDbv7Zu/pv4rHor1o4ajFWUV9x5MsRVk7uT+86rTvH3iC2cefLFdp3WRAD+YruPDXjXS9XdbeXNldHgJIflY+zf0rx2iuetl9GqtFZ+R0UcwrU3q7rzPoqivOPh54wcyx6Pq0pYN8tvOx5B7Kx/ka9Hr57EYedCfLI+gw+IhXhzRCiiisDcKKKKACiiigAooooAKKKKACiiigAooooAKKKKACiiigAooooAKKKKACiiigAooooAKKKKACiiigAooooA7XwT/AMgY/wDXZv5CtysPwT/yBj/12b+QrcoAKrSWYd2b7Rcru7LKQB9Ks1zNz4wt4NUuLR9NvPIt7n7K9yChXzfK8zbtzuxjvjGauEZS+EmUorc2zYrn/j6u/wDv8aX7Cv8Az9Xf/f41k6f4x0C6htnk1C2tXughhilmUOdyqRkA8H51HPcj1FaGna5o+ovOljqVrctbjMwjkB2DJGT+II/A03Ga3RKlB7Ml+wrj/j6u/wDv8aPsK/8AP1d/9/jWXp3im2uo/tU1ndWenPAbiG9nCiKSMY5JBymQQQGxkVYXxP4eZ7WNdasS10A0A84ZcEleP+BAj6jFDjPsClB9S4bFcH/Srv8A7/Gl+xLn/j5uv+/pqgnirw3JZyXket2L28TKjyLKCAW+6PxwfyPpUeteL/DmkwzSXeq2+Yo1kaONwzFWIAIA653A/Q56UKE72sHNC17ml9hXj/SrvoP+Wx7VHcaVb3NtJbXElxNDIhR0eQsrKeoIqtD4m0R2ijk1O0ill3lIzOpJClgTwf8AZb8j6Gkk8TaO3h+/1uyvIr+1sYXll+zOGOFTdge5GMfWjlnfYOaHcn0/RLHT7YW1j5ttACSI4nKrk9TU4sV/5+rv/v8AGoNM1K5ubSW5u9LnsVRA6iSRHLjGeNpOPxrI0Tx3oOrWFjfRSSQW93aS3JecBPJEbKrK+Tw2XH+cU+WbuLmgrdDe+wrn/j6u/wDv8aPsK/8AP1d9P+exqCDX9EnVGi1WzcOyquJRyWDFR9SFbj/ZPpVOfxdoK7Bb6hDeM00MJWCQMV8xgqseemSMmkoz7Dcodzchj8uMJudsZ5Y5PWnVzOr+PPC2m2yXE2qRSxs0igw/PykZkYcf7KnHrV0eKfDvlu7axZoI4RPJvlA2IQCCfT7w/MUnTnvYaqQ2ubNFMt5oriCOeFw8UihkYdCD0NPqCwooooAKKKKACiiigAooooAKKKKACiiigAooooAKKKKACiiigAooooAKKKKAI7n/AI95P9w/yrzGvTrn/j3k/wBw/wAq8xoAWiiigAooooAKKKKACiiigAooooAKKKKACiiigAooooAKKKKACuQ+J+ttpukLY27lbi8ypI6rH3P49Pzrr68W+Il8194su+cpARCn0Xr+ua78uoqrWV9lqcOY1nSou270Oero/DfgfxT4gKtp2kT+Sx/18o8uP8z1/CvVPhRefCtmtre1tVi1dtqj+0E3u7/7BOV6+mK9C8W+NPDnhWPGq36JNtylvGN0jD/dHT8cV6VfMKin7OnB38zzKGApyjz1Jq3keb+GfgXEuyXxFqrSHvBaDaPxc8/kK76H4deCYrD7APD9myEcs4JkPvuzu/WuQfxh8QPGJMfg/QTpdgxIF/eYyR6jPH5A1u+BfAF9pGtr4g13xHe6rqflsmC5Ea7uvXk/pXDXnWterUs+y/4Gx30YUb2pU7ru/wDg7nN+Jfgbp826Xw/qcto/aG5/eJn/AHhyP1rzHxL8PfFugbnu9KlmgXkz237xMe+OR+Ir6wpHZVUsxAUDJJ6AVNHM60NJaodXLKM9Y6HxLyDjkEH8Qa9m+HuttrOhL5zbrq2IjlPdvRvxH8q6D4l6l8J3Eq6vHbXd90JsF/fA+7Lx+Zryj4Y36W3i5reLeLe7V0VWPIxyuffiu7EP63h3Llaa1OHDr6piFHmTT0PW6KKK8A98KKKKACiiigAooooAKKKKACiiigAooooAKKKKACiiigAooooAKKKKACiiigAooooAKKKKACiiigAooooA7XwT/wAgY/8AXZv5CtysPwT/AMgY/wDXZv5CtygArz7VPCFvceI72/kuLdPPuxdeaunOblCIhHsEo/gOORjkEjvXoNFaU6jhexE6anueaWfga0tre5j/ALWnYzWnkbvsL5XBhOf/ACD09/atrw/oNnpVzGz3c06LZSWbJ9kdQweZpCen+1iuxoq5V5yVmyI0Ixd0jgZPD91NpUGlza/P9iso0WxRLBwSyOrRtN/f27AMDb1J9Kij8IwH7dNNqkpub9o3mZLFwodbnzztHUA8LjPvk16HRR7eQvYRPNp/BNq0envFqMhlsLW3gjD2cwRvLSRSWCFW5Ep6EYI79KmHhXydJvNIs9TSGxuCsu3+zZCySqqL8pzwnyA468kZr0Oin9Yn3D6vDseaf8ITH5Vxbf2xJ5F3MJ7kfYH3eYryOmw/wr8/I56dsmtSHw7apoWsaYt9MRqWmxWQY2b4j2QeVuxjnPXH4V29FJ4ib6gqEF0ON0jRoLexe1kaC0XgqNLsZbUOduP3gB+ftwawrn4fadI9vJDql1G0enxW7x/ZJPLkmjeIrMQMEZESqwBGRjkEZr0+ihYiad0wdCDVmjy/UfAFjexg/wBpy2cvkSKxtrKUL5xkLLKNxLbgGkXknO8mrNx4LtZrycJqU1rYSSowtbezlVTtcNkgkqGwCNyhc5ycmvR6Kf1mfcX1aHY8xXwLbjTktf7REbqhhMsdhMWeIwSRDduY/MBJnjAHpzSy+B7eZrkT36t57+b5n2GYukjFN23LbQp2ntnBwScV6bRR9Zn3D6tDsNjdZI1dc4YZGQQfyNOoornOgKKKKACiiigAooooAKKKKACiiigAooooAKKKKACiiigAooooAKKKKACiiigCO5/495P9w/yrzGvTrn/j3k/3D/KvMaAFooooAKKKKACiiigAooooAKKKKACiiigAooooAKKKKACiiigAr581GRpdQuZW5Z5nY/iTX0GK+ftVha31S6gbqkzqfwJr2sntefyPGzi/LD5nc/Ae0RvFV5q8sPmrpVjLcqCON+MD9M1Y8JeEPE/iy1bxxpupWM2pNdSFobpQ2WHTqCPoCPSuj/Zw1iCHRddsGsSzwD7W8ox+8XbjYffg4+po/ZrlmuNa8Q3UeyGzlKuLdW4VixIwPQDjNbV6s4yqyXS33GNClCUaUX1v95eh+Jnivw0623jbwrKsajH2q2XCn+an8CK6eH4seBpNP+2HV/LOMmF4m8zPpjH9a7eaOOaJopo0kjYYZWGQR7iuYm+HfgubUft8nh+z87OcAEIT67QcfpXl+0w89Zxafl/wT0/Z4iGkJJrz/wCAcVc/FfW9dnNp4H8L3N0xyBcToSFPrgcD8TWH4z8MfEG88Lahr3izxAI47eHzBYQt8pORgELhR19691tbe3tYFgtYIoIl+6kaBVH4CuP+NuoWdj8OdUiuZlSS6jEMCZ5dyRwB+ta0cQvaRjSglr6syrYd+zlKrNvT0R8s1p+FZWh8S6bIvUXKfqcVmVq+EYTceKNNiX/n4Un6A5/pX0VW3s5X7Hz9K/PG3dHup60UGivjD7EKKKKACiiigAooooAKKKKACiiigAooooAKKKKACiiigAooooAKKKKACiiigAooooAKKKKACiiigAooooA7XwT/AMgY/wDXZv5CtysPwT/yBj/12b+QrcoAK8w1HxDq1j4tvrhptQktLbVktyqSRtF5Rt1byxHneWLH72OM9cCvT6ypNHi/tRtSjttMW7Jys5swZRxjl85PHFa0pxi3zIyqwlK3KziLz4k3tvp8jtZ6c139nju41jmd1aJ4mk28DhlCckkAAg+1Nu/H+sXei3c9na6fab4blreWWdhtEUKuSTjG4lxgf7JJrsz4ftTAYPsOj+V5hl2HTxt34+9jPX3p8uiQzWwtZrXSZLcOHETWIKg4xnGcZxxmtvaUf5TH2db+YwdW8XXml6dYMsFvO/8AZQ1C5aeXYZFGwFY8DlyWz6dB3qvY3Gr33w41nVLvVbiK8jmvZYZLd9uwRPIqLgjoNo4rqrnSzc+R9oj06b7OQ0G+z3eUw7rluO3T0qQWdysDwK9kIn3bo/svynd1yN3OSTn1zUe0gkrLUv2c29XochB4k1HSXtrLC3lukFjLcXF1OTKWuZSnGBgBcE8/SqWo/EPUmtbhra0tLeNo7pLe5LtIGljMqqPlBAP7sHDYBycHiu5m0xpo5I5k06RJIxG6taZDKOikbuQOeKhi0K3iljkjs9IRo1KRstgAVU5yoOeAcn8zVKpS3cROFXZM4tfiNqtvazSzaMtzHbRiN5Y5Nu6YRo27n+Alu3IHPSr9t441UajY22oaVb2kUtwLeaYyFvmZwq4VclM5GN/BPGR1rpY9ChjfzI7TSEfyRCWWwAJjxgp1+7jjFEWg28LQNDZ6RG1vuMBWwAMRPdeePwoc6P8AKJQq/wAxxfizxXrGl+JfEOnw3Q2y20UOmqVB8m5MZYn3G3c3P9yo7T4kanBpjTSaO13DbW6xvMZArPMIkbeR/dJfsMgc9K9Ak0+SSVpZBYO7HJZrTJPBXru9CR9DioBosfnmf7NpXmtF5LP9hG4x4xszu+7jjHSmqtK1nEHTq3upHE3PjbXl1KL7VaQW8CRqskKyYZ3N1FGHB5IGH5U89fUGp4PiBq0kEEUmnabFd3NrFeRs1wwhSN4Xl2s2M7v3ZAxxzntz10WhW8aRJHZ6Siw58sLYgBMnJxzxkgH8Kp+IPCketWC2c80NvGAAfs9sq7gAQFIOQQATjjI6gihVKL0cROFZapmD4w8VanN4V0J9HaW21PVIFvdtvC05VEjEhXAUnazFI92P4qguvicy2qaraWFvPprFkCGYrcMwtvPyFxjb/D7YJ9q7ey02SzSCO3NnGsEIgiItzuWMYwud2ccCslfBtquvxaz5kJmiBEcPkARR5UqdoHPIJ4JK8k4yc0RnRtZocoVr3TMGTx9rkKN52jWiNb2891cFpyN8cZi+4BkgkSn73930NV38eamdZSdTZR209q/2W1LszmT7QIxvVVzvwDgDjkgkYzXb2+iRW8HkQWukxRbWQoliFXDYyMA9DgZHfApsnh+1kadpLHR3ac5mJsATJzn5ueefWhVKP8oOnV/mF8Ea03iLwrYa00KwNcoS0atuCkMVOD9RWzUGn2y2lolvHHBGi52rDF5aAZzwvap65pNOTtsdEU1FX3CiiipKCiiigAooooAKKKKACiiigAooooAKKKKACiiigAooooAKKKKAI7n/AI95P9w/yrzGvTrn/j3k/wBw/wAq8xoAWiiigAooooAKKKKACiiigAooooAKKKKACiiigAooooAKKKKACvHPibp7WXimaUKfLugJlPv0YfmP1r2Oud8eaPJqmlLcWfF/Zt50BHUkdR+n5iu3AV1RrJvZ6HFj6DrUWlutTo/gx4Zbw94BvtR1KMw3GoRNM6twUiCnaD6cEn8a+f8ASdTv9JvlvdLvJrSdfuyRNg49D6j2rrtd+KXirVvDbaFeSQKrjZPOke2WRf7p7D3wBXDV7uGoTTnKr9o8TE1oSUI0vsnp+j/GzxRZxrHfWtjqAH8bKY3P4rx+lba/HqXy/m8Nrv8Aa64/9BrxWinLAYeTu4kxx2IirKR6rqvxx8SXCMlhp1hZZHDHdKw/PA/SvOte1vVtevPtmr3813N0Bc8KPQDoPwrPorWlh6VL4I2MqmIq1fjlcK7L4S6e1x4ge+ZT5drGcH/bbgfpmuPijeWVYo0Lu5CqoHJJ7V7b4L0UaHocds2PtD/vJyP7x7fh0rlzKuqdFx6s6suoOpWUuiNuiiivmT6UKKKKACiiigAooooAKKKKACiiigAooooAKKKKACiiigAooooAKKKKACiiigAooooAKKKKACiiigAooooA7XwT/wAgY/8AXZv5CtysPwT/AMgY/wDXZv5CtygArNu9e0i11NNNuL6KO6cqoQ5wC33QT0UnsCQT2rSri5Y9Q0/VNUt7WHTLiHUL6O5NxcTriAAIrh4zyxGz5cccjOMVpTipN3M6knG1jrrC7tr6zivLOZZoJV3JIvRh61NXjEPhfX0nsUMtrHHbwPDK9vqKxs8Zt3Uru5IbewPACgDPJq/puh6zBdaNPvsw1ncnAa7TYkRkBO9FPEhGcGM4PAK4raWHitpGMcRLrE9GvNe0iz1JNOub6OO5cqAhBwCxwoY4wpY9ASM9q0q4DxHp11ceJ31DSporWSVoCbpL5TDIiMMieBuGYAEKy88jkYrnE8Na3FpMts1xHcyyugujLqEZEpAfMqLgDJJXl8nHbIFCoRaT5rDdaSbXLc9iqC0u7a7EptpklEMrQybf4XXqp9xXlWleGtSt9Pil1RrXUZxJALq2/tHH2iNLRY8bycDbL8+OM9euK2/COg3Gn+Jo9REltEZ7i7a5VLwyFkcR+UvP3sbT2z37mlKjFJ+8ONaTa909BooormOgKKKKACiiigAooooAKKKKACiiigAooooAKKKKACiiigAooooAKKKKACiiigAooooAKKKKACiiigAooooAjuf+PeT/AHD/ACrzGvTrn/j3k/3D/KvMaAFooooAKKKKACiiigAooooAKKKKACiiigAooooAKKKKACiiigAooooA8/8AH/gxrmSTVdIjzK3zTW4/iP8AeX39RXmzKysVZSrA4IIwQa+iaw/EPhbSNazJcQ+Vcf8APaLhvx7H8a9fCZm6aUKmq7nk4vLVUfPT0fY8Roru7/4bagjk2N/BMnYSAo39RWePh/4k3Y8q1A9fPFerHG4eSvzo8qWCrxduRnKU6KOSaVYoo2kkY4VVGSTXd6d8NbtnB1DUIok7rCpZvzOBXbaB4c0nRFzZ2+ZsYMz/ADOfx7fhWFbM6MF7urN6OWVpv3tEYPgDwf8A2WV1LU1Vr0j93H1EPv8A738q7Wiivn61adafNI9+jRhRhyxCiiisjUKKKKACiiigAooooAKKKKACiiigAooooAKKKKACiiigAooooAKKKKACiiigAooooAKKKKACiiigAooooA7XwT/yBj/12b+QrcrD8E/8gY/9dm/kK3KACmmOMnJRSfpTq4PVfGWoWlxq1qtrKz22r21pFMLVmhWNzDu3NnG752/Srp05TdkROpGCuzuvLj/55p+VHlx/880/KvO9W+IzrHayW9jLbRzRPdoX2u01t5MzBlGcK26McHsfymm8fzrf28yaft0uS2naOWWVEM7xyxx8c/KMs3GCTxjnitPq9TsZ/WKfc77y4/8Anmn5UeXH/wA81/KuP0Dx/Z6vc2NrHp11FcXrDyo3IztBlDv9FMTA9/mX1qvrHijVdK8UzDUP9E0iOZUik+ymSKZPLyQZVOUl3AgKwAPHPNL2E78r3H7aFuZbHceVH/zzT/vmgRoDkIoP0rhdR8b6rZ3dlPJ4fkSyksZryVPPjL+WnlEODnHAcgr1z3qW3+IltdXDw2uj6hKHm8i0kKFY538zZgsRheckcnIB+lHsKlr2D29O9rnb0V55pvxBuH8NXVzeWLJfwyeXgY2KzyTIgPPO3yxn17Vo+DvG41y7trE6ddlmhAkukibyvNCKzjphRkkA55IxRLD1Em7bBGvBtK+52VFFFYmwUUUUAFFFFABRRRQAUUUUAFFFFABRRRQAUUUUAFFFFABRRRQAUUUUAFFFFABRRRQAUUUUAFFFFAEdz/x7yf7h/lXmNenXP/HvJ/uH+VeY0ALRRRQAUUUUAFFFFABRRRQAUUUUAFFFFABRRRQAUUUUAFFFFABRRTXZURndlVVBLMxwAPU0AcR8TvFF7oGoaLFYyxIhlNzfhyMtbKyowGe+XB/4CawNS8Va3F8Q7/T7PXJZTDqAgXSxZhkFuYQzSmQD5SCe5rb8SaP4B8S/afEWs6ppt7atbixinedDFatljlGzw5LZ59BWt4es9F03R7q4i12O7t9VkVftbyph3MaxAKw4JO0cepr14ToU6SvC8rNO66tp9ntr2fY4pRqSm/e033PPPC3jTxFc29tJHr82qQzGx+0SvZCIW0skwV4Q2AGBUnntiuw8Sar4jtfHUPh2zkfydXaKa1uNgItY4j/pKnjnI24z/fqxqel6FJoNh4FHiVLK9tfINvtkj+07o8FW2HqTj0q1pWm2iX+kahdeJpdVu7b7TbQyymMGdnILLhQBldmMD3zTq1qLbmoJb6W8tHsluvu+YQhNLlcu3X71uYfiPW79PieujjX7/T7Rbe3ljgtrATrKzM24O+PkGFAzms1vEXiu10Sz8UXGrRzWutJcLFZCBQLNvKkeFlbq2PL+bPrXaNdeHdM1q98QXGvWcP2pUsZBLcIsavEWO3OfvfMciuZtvC/hf7NPcHxg1xo1vbzPawNcRGCxWcMpkVup6sF3HA5opTpcq5oaWS23016b3t1/yFOM76Pv1/4PYX4QeIdU1u7ull1m51mySzheSeeyFu0Fy3LRDAG4Y5z9PWvR65fw7puh6fqkGpadrKSjULCK3SNZVKXXkLgSrjqwXg47V0drcQXVulxbTRzQuMpIjblYeoIrixkozquUFZelv8jooJqNpPUlooorkNgooooAKKKKACiiigAooooAKKKKACiiigAooooAKKKKACiiigAooooAKKKKACiiigAooooAKKKKACiiigDtfBP/ACBj/wBdm/kK3Kw/BP8AyBj/ANdm/kK3KACse50iKT7Un9m2jx3FwlzJulYb5FK7WPHUbF/KtimpJG7OqSKzIcOAclTjOD6cU02thNJ7nMf8IjpQSVf7BsCJN2QZ5CACrLtH91cSP8owBuPFNl8HaVJcyXP9iWgmbJDLdSqUO4PlMfcJZQSVwcjNdUGVs7SDg4OOxpa09tPuR7KHY5XTPCsem61a6hZ2dnElnayW9rArNiPzHDyNuIJOSB9OfWrU2gW8upNqEmlWjzu/mODcP5buBtDmPGwtjjcRn3roKR2VELuwVVGSScACk6sm9wVKKOZg8K6dDG8aaNaFZIngffcyOfKYKCgJzhflUADgAcYpW8LWDGc/2RajzyGcC6lARt27cgH+rO4A5XBJ5610qMrqGVgykZBByCKWj2s+4eyj2OTHgvR1SFF0GyCQjCL9pk28FmBI6MQXfBOSNxq/pXh+zsNRS7t9Nt7cqu0FLhyq/KFyEPy7sKAWxkgda3aKHVk92CpRWyCiiiszQKKKKACiiigAooooAKKKKACiiigAooooAKKKKACiiigAooooAKKKKACiiigAooooAKKKKACiiigCO5/495P9w/yrzGvTrn/j3k/3D/KvMaAFooooAKKKKACiiigAooooAKKKKACiiigAooooAKKKKACiiigArl/iort4D1EBXaIeWbhUzkwCRfN6f7G78K6ikIBBBGQeoNaUp+znGfZ3JnHmi49zw/Vrix1S+vrHwvp/h3yjq+nfZ5YWaS1nJDhRKgAUMABkL6jNZt+Z73wja6HZWE93qLX17qN/Y6dEEFnPH8qALn5YxIQevPXvXvUFhY28SxQWNrFGr+YESFVAf+8AB196fFaWsU8lxFawRzSf6yRIwGf6kDJ/GvVjmkY2tHbu/K2v5nI8I3uzxTWNW0PWH1u9Y2n9uX0WlzaSpANwJio+534brjtnNXdP1qw0+TS7eS4ia+0jWNWu7u2B+eJFWVtzDsDlcH3r1qPTdNjnS4j06zSZBhJFgUMo9AcZFK2n2DTTTNY2rSzLslcwqWkX0Y45Hsah5hTceXldvXy5e21vxGsNK976/wDBueEaSjJ4I8S6XrGkT2009rDq0K30aktK7hZpI+uFyV9+feui8Yw6XY/EFFvYLaDQYJdNN4mwCFF23OwsOm3eVz2zivWJbW1m/wBdbQSfLs+eMH5fTntwOPaia1tZhKJraCQSqElDxg71HQNnqPY0SzPmk5cu9+ve233feCwtla/9a/5nhWpKzazb6n4XwbKy1PUL7TUh4jmSOKHzlT/ZY+ZjHGa9T+E7rL8NtBkUYV7QMB7Ek10UdraxrEsdrAiwqViCxgBAeoX0H0p8MccMSxQxpFGowqIoVQPYDpWOKxyr0lT5duv3/wCf5l0qDpzcr/1oPooorzzpCiiigAooooAKKKKACiiigAooooAKKKKACiiigAooooAKKKKACiiigAooooAKKKKACiiigAooooAKKKKAO18E/wDIGP8A12b+QrcrD8E/8gY/9dm/kK3KACvMte0nxMfEOuT6aNRt4ZftFxE1tJsE0q2sIhz6jerDHsc16bVaSwtZHZ3jYljk/vGH9a1pVPZtszq0+dJHmVvpniezuNWmig1oqPtc6wpdMiyzSSx7Sp5zhC5AHocc4qDT7Hx5cQSefca3GIX/ANGIkMZdTdJyQzMx/dF8BiSB7jj1M6dac/u25BH+sbv+NB0+0z/q2/7+N/jW31nyMfq3mecufHFsj2ax6vKXmiS3kDBtkcd1LvLsT1aIxdeWH0NUNZsfGgt9NsrePWp2NpCLtpJmlWYyRuJg3IVcEjghj0xgCvVP7Os/+ebf9/G/xpf7OtM/6tv+/jf40liUnewPDtrc4zwDb+ILPX2t76PUHshZKMz5RIHAQBFGSrj72GXaRghgcg13tV4bK2ikWSNGDL0+dj2x6+lWKxqT53c2pw5FYKKKKzNAooooAKKKKACiiigAooooAKKKKACiiigAooooAKKKKACiiigAooooAKKKKACiiigAooooAKKKKACiiigCO5/495P9w/yrzGvTrn/j3k/3D/KvMaAFooooAKKKKACiiigAooooAKKKKACiiigAooooAKKKKACiiigAooooAKKKKACiiigAooooAKKKKACiiigAooooAKKKKACiiigAooooAKKKKACiiigAooooAKKKKACiiigAooooAKKKKACiiigAooooAKKKKACiiigDtfBP/IGP/XZv5CtysPwT/wAgY/8AXZv5CtygArDPiOBbbW55YxDHpM/ku7sdrfIj7uASB8+Oh6VuVx2p+HGuJ9Zg+26ktlqjl7iFLeMjcUVMq55HCA1pTUW/eM6jkl7pJpvxA0K4tDJctPazCdoRCYJHaQiUxDZhfnyw/hzjODVubxp4fhleGS4uVlDIqxmzl3yF2KrsG3LZKkZGax7TwjbQXdtcSz6xc/Y5zNao0aARgymVl46gtjrzgCoNO8DWFnri6sZdWmmSVZBuijy2x2cb2+85yxGSegA4xW7hQ11Zip1tNEdhpGt6Zq2P7PuhP+4Sc4UjCOWCk5HBO1uOvFaNcv8AD/RW0ePU2lt3hmvr6S6Kk7ljQnCRqeOAOenVjXUVz1FFSajsb03JxTluFFFFQWFFFFABRRRQAUUUUAFFFFABRRRQAUUUUAFFFFABRRRQAUUUUAFFFFABRRRQAUUUUAFFFFABRRRQAUUUUAFFFFAEdz/x7yf7h/lXmNenXP8Ax7yf7h/lXmNAC0UUUAFFFFABRRRQAUUUUAFFFFABRRRQAUUUUAFFFFABRRRQAUUUUAFFFFABRRRQAUUUUAFFFFABRRRQAUUUUAFFFFABRRRQAUUUUAFFFFABRRRQAUUUUAFFFFABRRRQAUUUUAFFFFABRRRQAUUUUAFFFFABRRRQB2vgn/kDH/rs38hW5WH4J/5Ax/67N/IVuUAFFFebeJYj/aGt+fBeN4gadDokkaOQE2rs2MPlUBt+/PbOcjFaU4c7sZ1J8iuek0V5NqOm2un6trVjbxXj6shtP7Il2uzhupKvjG0EndnjGc1b/t7xdcahFaQ3N1G812sV6BYLiwBuNgCMVw26PJy27GAeAcVr9WvszL6x3R6dRXllp4g8dEPc4uJ2hlit0tWsgqzkrMC7Hbkcoh4IAz71kaje+J9Wt9PlupprvZJ96CGRShJhLK/7uMcHOODgZBJprCyvq0J4pW0TPaqK47xRotndePNBu305Zcx3Jmk2EjKonl7j04OcZrjtP1Txlo+gaZZLc3HkPbW8k11PbbTa7hNlMiJ88pGPmVjz1GRiY0OdJp/1qVKvytpr+tD2KivG/EviLxldJNp8cl8jS2EqT/Z7QqFcWxcPFmPcAWGAWYEkkBOM1dfxD40kmuore8KfvliRfsheRIjNGqSgeUF5RmY5ZhzwFwRVfVJWWqJ+tRu9Ger0V558Ubd/tFi5na4aG0lUQXVtI0VyxxjbJFjyp8gYbB4JwPSjqd7rmqJHZyXupWN4NTtlFktpv+zQiaPbJ5u35iVyTuJByeBg1MaHMk7lSr8raseo0V5UviTx0LuKJVQyRoVhint2X7cVklViQsRwcKvRkAznBBqpZeINcsdU1HUlvNQvLeaBVeWTTyMTC1dlRVCjpJxwOuASTVfVZa6oX1qOmh7BRXj+k6x4wtr3ykJtUuLppt1xDIRPIzoGTAjY4C9ACn3s5wCK9grKrSdO12aUqqqdAooorI1CiiigAooooAKKKKACiiigAooooAKKKKACiiigAooooAKKKKACiiigAooooAjuf+PeT/cP8q8xr065/wCPeT/cP8q8xoAWiiigAooooAKKKKACiiigAooooAKKKKACiiigAooooAKKKKACiiigAooooAKKKKACiiigAooooAKKKKACiiigAooooAKKKKACiiigAooooAKKKKACiiigAooooAKKKKACiiigAooooAKKKKACiiigAooooAKKKKAO18E/8gY/9dm/kK3Kw/BP/IGP/XZv5CtygAqtJaF3Zvtd0ueyuMD6cVZrn5/FljHq91YC1u5Es3Ed3coqmOBim8bhneFwR823aM9aqMZPYmUktzVNk3P+nXY6/wAY/wAKPsTf8/t32/jH+FVNI8R6Jqml22pWmpWrW9wqmMtKoOSm8KRnhtvzY645qvYeMPDl69x5WrWixw3AtlladAkzlFfCHPzcMPxquWfYnmhpqaf2Fsf8f150/vj/AAo+xNj/AI/bv/vsf4VnX/i7w3Zxu0ms2TlJ47d1jnV2R3fYoIB4+bjn0NGs+JLfTrya1Sxvr1raET3ZtkUi3jOcFskZJwTtXJwOlCjN9A5odzR+xNz/AKdd/wDfY/woFk2f+P276/3x/hVJvFPhpYmlfX9MRE2hy90i7Sy7gDk8EjnB7VI/iLw/HJLG+uaarwoHlU3SAopxgnngfMv5j1pcs+w+aHcs/Ym/5/bvt/GO34UfYW/5/rzof4x/hVKXxPoESCaXWNPjtTGJFuGuoxGwJYcHd6o3PTg88GotT8YeGdPtLi5n1qxZbeITSJHOrOEOMHaDnHzL+YpqM30E5QXU0jZN/wA/t3/32P8ACj7C3/P9d/8AfY/wqvDr2jySQxNqVlHNOXEMbXMZaQKSCVwTnofp3pi+JvDjW32pde0toPMEXmC7QrvIyFznGcc4pcs+w7x7lsWTcf6bd/8AfY/wo+wtj/j+vOn98f4VboqeZlWRU+xN/wA/t33/AIx/hVuiihsEgooopDCiiigAooooAKKKKACiiigAooooAKKKKACiiigAooooAKKKKACiiigAooooAjuf+PeT/cP8q8xr065/495P9w/yrzGgBaKKKACiiigAooooAKKKKACiiigAooooAKKKKACiiigAooooAKKKKACiiigAooooAKKKKACiiigAooooAKKKKACiiigAooooAKKKKACiiigAooooAKKKKACiiigAooooAKKKKACiiigAooooAKKKKACiiigAooooA7XwT/yBj/12b+QrcrD8E/8AIGP/AF2b+QrcoAK4jXvD8N94mGo3F9aR+XKrLMliVu0VRjyhKpwyE54IPBI9MdvRVwm4O6InBTVmeWHwOH06PTJ/EEX2RVVpfLsXEjOlp9nyCWIC7drYweQRnBp934L+26jc6jfaxZTXNzI4mjWymSHY8cSkBVkBJ/dA8kg5IIr1CitvrU+/9fcZfVodjzlvCVssVmLfWER7ZmkXNmxDFrxbgZwf9nb+vtWzq9lJNqV7daVq8dp/aNusF2JbRpCNoYB4+RhsMRzkcDj162iodeT3KVGK2PJ9f8OSabpckPh0PeSTC6iRWgBSOOaGOMbwzrk/u1+YZ4z8pp7eB2uL62ubzxEskduMLGbWRsLviYr97bgeVjIUE5yc16rRV/WppEfVYXPNb3wpI15ey2mvQrHfSk3EMtlIRJGZ5ZTGSrA4JkAPqAfWodW8HTapqMt7ceI4xujmWNFs5NqeYqjAXftCqVHQAkHk9K9QopLEzWv+X+Q3hoP+n/mebDwhHmdDrkfk3k6zXf8AoT790czzIIzn5Rl8HOc44wTTbvwbE1vBHa61FDNFaW1qkv2SRWjMUbKXQqwwSGHBypAwQa9Loo+sz7h9Wh2I7Ti1iHmGT5B85GC3HXFSUUVznQFFFFABRRRQAUUUUAFFFFABRRRQAUUUUAFFFFABRRRQAUUUUAFFFFABRRRQAUUUUAFFFFAEdz/x7yf7h/lXmNenXP8Ax7yf7h/lXmNAC0UUUAFFFFABRRRQAUUUUAFFFFABRRRQAUUUUAFFFFABRRRQAUUUUAFFFFABRRRQAUUUUAFFFFABRRRQAUUUUAFFFFABRRRQAUUUUAFFFFABRRRQAUUUUAFFFFABRRRQAUUUUAFFFFABRRRQAUUUUAFFFFABRRRQB2vgn/kDH/rs38hW5WH4J/5Ax/67N/IVuUAFcRr+oXmkeLby4k1XUpbC10iTUWskEW1mV8bQdm7GPeu3qjNazvdNOFsixQx72hJfZnO0nPT26VpTkk9TOpFyWhyem+NNYvLmGxfQ7e0u2R52a5uikRhURklTtJ3fvB1AHBOcU/4feJtT1KMWmrJB5jWsl3FcK+dyCZ4/nUAAHgdM1sL4bsVtVtV0nQhAkhljiFguxZOzAdM+/Wrtvp8lu4e3h06EquxSlttIUnJXg9M5OK1lOnZpIzjCpdNs4bQvFGtafd20etSzXU14YAnzwvbSrJOsZmhkjGQuHB2OM8jnrT/+FlXRW5ul0m1a0tWRJMXZMjF5JY1Krt5GY8nnoTjpXWJ4etEiuIV0vRFjucfaEFiAJec/MP4ueeaojwXpwu7m6Sz06OW4thbAx2wXyUww/df3M7znHWr56Lu2iOSsrWZixfEHU32Wp0mwF61kNQ/4/T5Hk+UJCu/bnzOemMY+bOKl0XxhrGs+JdKSC0tbXSrme5iZXkLTOI41YEjbheW6ZNbtp4WsLbSYNLXS9Fe0hKssb2SkF1XG8jpu9+tX00z9/FK9tppMcxmVhbfMrnhnBzwxBIz71Mp0tbRGoVdLyNOiiiuU6gooooAKKKKACiiigAooooAKKKKACiiigAooooAKKKKACiiigAooooAKKKKACiiigAooooAKKKKACiiigCO5/wCPeT/cP8q8xr065/495P8AcP8AKvMaAFooooAKKKKACiiigAooooAKKKKACiiigAooooAKKKKACiiigAooooAKKKKACiiigAooooAKKKKACiiigAooooAKKKKACiiigAooooAKKKKACiiigAooooAKKKKACiiigAooooAKKKKACiiigAooooAKKKKACiuy+w2P/Pnb/wDfpf8ACj7DY/8APnb/APfpf8KAH+Cf+QMf+uzfyFblYIsrMdLWAfSMUv2O0/59of8AvgUAbtFYX2O0/wCfaH/vgUfY7T/n2h/74FAG7RWF9jtP+faH/vgUfY7T/n2h/wC+BQBu0VhfY7T/AJ9of++BR9jtP+faH/vgUAbtFYX2O0/59of++BR9jtP+faH/AL4FAG7RWF9jtP8An2h/74FH2O0/59of++BQBu0VhfY7T/n2h/74FH2O0/59of8AvgUAbtFYX2O0/wCfaH/vgUfY7T/n2h/74FAG7RWF9jtP+faH/vgUfY7T/n2h/wC+BQBu0VhfY7T/AJ9of++BR9jtP+faH/vgUAbtFYX2O0/59of++BR9jtP+faH/AL4FAG7RWF9jtP8An2h/74FH2O0/59of++BQBu0VhfY7T/n2h/74FH2O0/59of8AvgUAbtFYX2O0/wCfaH/vgUfY7T/n2h/74FAG7RWF9jtP+faH/vgUfY7T/n2h/wC+BQBu0VhfY7T/AJ9of++BR9jtP+faH/vgUAbtFYX2O0/59of++BR9jtP+faH/AL4FAG7RWF9jtP8An2h/74FH2O0/59of++BQBu0VhfY7T/n2h/74FH2O0/59of8AvgUAbtFYX2O0/wCfaH/vgUfY7T/n2h/74FAG7RWF9jtP+faH/vgUfY7T/n2h/wC+BQBs3P8Ax7yf7h/lXmNdr9jtP+fWH/vgU3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42iuy+w2P/Pnb/wDfpf8ACj7DY/8APnb/APfpf8KAONorsvsNj/z52/8A36X/AAo+w2P/AD52/wD36X/CgDjaK7L7DY/8+dv/AN+l/wAKPsNj/wA+dv8A9+l/woA/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F597BA2-449C-9628-ACE5-C2A0D128B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44" y="1482224"/>
            <a:ext cx="8910203" cy="4380191"/>
          </a:xfrm>
        </p:spPr>
      </p:pic>
      <p:pic>
        <p:nvPicPr>
          <p:cNvPr id="8" name="Picture 7" descr="A blue circle with white text and a graduation cap&#10;&#10;Description automatically generated">
            <a:extLst>
              <a:ext uri="{FF2B5EF4-FFF2-40B4-BE49-F238E27FC236}">
                <a16:creationId xmlns:a16="http://schemas.microsoft.com/office/drawing/2014/main" id="{3C313B94-629B-5600-2D81-CD4FDBF6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796" y="2165"/>
            <a:ext cx="865909" cy="1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3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Request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7" y="1676400"/>
            <a:ext cx="8229600" cy="4190999"/>
          </a:xfrm>
        </p:spPr>
        <p:txBody>
          <a:bodyPr>
            <a:normAutofit/>
          </a:bodyPr>
          <a:lstStyle/>
          <a:p>
            <a:r>
              <a:rPr lang="en-US" dirty="0"/>
              <a:t>Located in the Dual Credit section of Admissions Forms on myBLINN</a:t>
            </a:r>
          </a:p>
          <a:p>
            <a:r>
              <a:rPr lang="en-US" dirty="0"/>
              <a:t>Student's responsibility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590800" cy="31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802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is Dual Credit?</a:t>
            </a:r>
            <a:r>
              <a:rPr lang="en-US" b="0" dirty="0">
                <a:latin typeface="Georgia" panose="02040502050405020303" pitchFamily="18" charset="0"/>
              </a:rPr>
              <a:t>​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Dual Credit allows you to earn high school and college credit for the same class.​</a:t>
            </a:r>
          </a:p>
          <a:p>
            <a:pPr marL="0" indent="0" fontAlgn="base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A Dual Credit class is a college course.​</a:t>
            </a:r>
          </a:p>
          <a:p>
            <a:pPr marL="0" indent="0" fontAlgn="base">
              <a:buNone/>
            </a:pPr>
            <a:r>
              <a:rPr lang="en-US" dirty="0">
                <a:latin typeface="Georgia" panose="02040502050405020303" pitchFamily="18" charset="0"/>
              </a:rPr>
              <a:t>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You will have a permanent college transcript.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569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Georgia" panose="02040502050405020303" pitchFamily="18" charset="0"/>
              </a:rPr>
              <a:t>eCampus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239000" cy="4637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9"/>
          <a:stretch/>
        </p:blipFill>
        <p:spPr>
          <a:xfrm>
            <a:off x="2487930" y="3429001"/>
            <a:ext cx="147447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48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7109" y="2580519"/>
            <a:ext cx="2762100" cy="18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71"/>
          <p:cNvPicPr preferRelativeResize="0"/>
          <p:nvPr/>
        </p:nvPicPr>
        <p:blipFill rotWithShape="1">
          <a:blip r:embed="rId4">
            <a:alphaModFix/>
          </a:blip>
          <a:srcRect t="1954"/>
          <a:stretch/>
        </p:blipFill>
        <p:spPr>
          <a:xfrm flipH="1">
            <a:off x="434919" y="2580519"/>
            <a:ext cx="2802506" cy="176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71"/>
          <p:cNvPicPr preferRelativeResize="0"/>
          <p:nvPr/>
        </p:nvPicPr>
        <p:blipFill rotWithShape="1">
          <a:blip r:embed="rId5">
            <a:alphaModFix/>
          </a:blip>
          <a:srcRect t="4063" b="4272"/>
          <a:stretch/>
        </p:blipFill>
        <p:spPr>
          <a:xfrm>
            <a:off x="6158893" y="2580519"/>
            <a:ext cx="2761488" cy="1687576"/>
          </a:xfrm>
          <a:prstGeom prst="rect">
            <a:avLst/>
          </a:prstGeom>
          <a:solidFill>
            <a:srgbClr val="2383CB"/>
          </a:solidFill>
          <a:ln>
            <a:noFill/>
          </a:ln>
        </p:spPr>
      </p:pic>
      <p:sp>
        <p:nvSpPr>
          <p:cNvPr id="441" name="Google Shape;441;p71"/>
          <p:cNvSpPr/>
          <p:nvPr/>
        </p:nvSpPr>
        <p:spPr>
          <a:xfrm>
            <a:off x="3317109" y="4224750"/>
            <a:ext cx="2757300" cy="1599000"/>
          </a:xfrm>
          <a:prstGeom prst="rect">
            <a:avLst/>
          </a:prstGeom>
          <a:solidFill>
            <a:srgbClr val="2383CB"/>
          </a:solidFill>
          <a:ln>
            <a:noFill/>
          </a:ln>
          <a:effectLst>
            <a:outerShdw blurRad="57150" dist="190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7200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MATERIALS ARE INCLUDED</a:t>
            </a:r>
            <a:r>
              <a:rPr lang="en" sz="11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1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72000" marR="720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as a single course charge to the student account</a:t>
            </a:r>
            <a:endParaRPr sz="1400" b="0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2" name="Google Shape;442;p71"/>
          <p:cNvSpPr/>
          <p:nvPr/>
        </p:nvSpPr>
        <p:spPr>
          <a:xfrm>
            <a:off x="398525" y="4224750"/>
            <a:ext cx="2838900" cy="1599000"/>
          </a:xfrm>
          <a:prstGeom prst="rect">
            <a:avLst/>
          </a:prstGeom>
          <a:solidFill>
            <a:srgbClr val="2383CB"/>
          </a:solidFill>
          <a:ln>
            <a:noFill/>
          </a:ln>
          <a:effectLst>
            <a:outerShdw blurRad="57150" dist="190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STUDENTS</a:t>
            </a:r>
            <a:endParaRPr sz="21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AUTOMATICALLY </a:t>
            </a:r>
            <a:endParaRPr sz="2100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receive all their books and access to electronic materials on or before the first day of class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3" name="Google Shape;443;p71"/>
          <p:cNvSpPr/>
          <p:nvPr/>
        </p:nvSpPr>
        <p:spPr>
          <a:xfrm>
            <a:off x="6154093" y="4224750"/>
            <a:ext cx="2762100" cy="1599000"/>
          </a:xfrm>
          <a:prstGeom prst="rect">
            <a:avLst/>
          </a:prstGeom>
          <a:solidFill>
            <a:srgbClr val="238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SIGNIFICANT STRESS REDUCTION &amp; COST SAVINGS</a:t>
            </a:r>
            <a:r>
              <a:rPr lang="en" sz="1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1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students versus the traditional model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963FACDD-1F67-00FA-62DD-CBF1FAB7B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453" y="903744"/>
            <a:ext cx="4214612" cy="15441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47F139-2970-C81F-EEE1-CC61EA779EF3}"/>
              </a:ext>
            </a:extLst>
          </p:cNvPr>
          <p:cNvSpPr txBox="1"/>
          <p:nvPr/>
        </p:nvSpPr>
        <p:spPr>
          <a:xfrm>
            <a:off x="361672" y="2157729"/>
            <a:ext cx="23288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54A5"/>
                </a:solidFill>
              </a:rPr>
              <a:t>Student emails provide the student clear updates and include personalized messaging on the time and savings the program will provide them.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558F53-64B4-4A16-DF05-039F27B6E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6" b="13491"/>
          <a:stretch/>
        </p:blipFill>
        <p:spPr>
          <a:xfrm>
            <a:off x="4995672" y="1424501"/>
            <a:ext cx="1966090" cy="446347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0B8DCE-5C8E-88DC-1896-05FF6278A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06" y="1425313"/>
            <a:ext cx="1816765" cy="44626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Google Shape;495;p74">
            <a:extLst>
              <a:ext uri="{FF2B5EF4-FFF2-40B4-BE49-F238E27FC236}">
                <a16:creationId xmlns:a16="http://schemas.microsoft.com/office/drawing/2014/main" id="{EB0CE3A8-B9F7-4E96-4A6D-A05FB3C9541E}"/>
              </a:ext>
            </a:extLst>
          </p:cNvPr>
          <p:cNvSpPr txBox="1"/>
          <p:nvPr/>
        </p:nvSpPr>
        <p:spPr>
          <a:xfrm>
            <a:off x="361672" y="385074"/>
            <a:ext cx="751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" sz="2400" b="1" i="0" u="none" strike="noStrike" cap="none">
                <a:solidFill>
                  <a:schemeClr val="bg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PERSONALIZED STUDENT COMMUNICATIONS​</a:t>
            </a:r>
            <a:endParaRPr sz="24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483F2B-A01C-F741-C80E-49523348C4B6}"/>
              </a:ext>
            </a:extLst>
          </p:cNvPr>
          <p:cNvGrpSpPr/>
          <p:nvPr/>
        </p:nvGrpSpPr>
        <p:grpSpPr>
          <a:xfrm>
            <a:off x="2988432" y="1424501"/>
            <a:ext cx="1904998" cy="4496979"/>
            <a:chOff x="2680882" y="540896"/>
            <a:chExt cx="1783080" cy="4402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EED5B66-445B-1C0A-F455-5E22791BE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10" r="4499" b="53704"/>
            <a:stretch/>
          </p:blipFill>
          <p:spPr>
            <a:xfrm>
              <a:off x="2687993" y="540896"/>
              <a:ext cx="1775969" cy="2658109"/>
            </a:xfrm>
            <a:prstGeom prst="rect">
              <a:avLst/>
            </a:prstGeom>
          </p:spPr>
        </p:pic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7D7CED9-9221-900D-333A-D4630C480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876" r="4237" b="15643"/>
            <a:stretch/>
          </p:blipFill>
          <p:spPr>
            <a:xfrm>
              <a:off x="2680882" y="3187376"/>
              <a:ext cx="1783080" cy="1755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91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30829"/>
            <a:ext cx="91440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78"/>
          <p:cNvSpPr/>
          <p:nvPr/>
        </p:nvSpPr>
        <p:spPr>
          <a:xfrm>
            <a:off x="0" y="1430829"/>
            <a:ext cx="9144000" cy="5143500"/>
          </a:xfrm>
          <a:prstGeom prst="rect">
            <a:avLst/>
          </a:prstGeom>
          <a:solidFill>
            <a:srgbClr val="000000">
              <a:alpha val="5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78"/>
          <p:cNvSpPr/>
          <p:nvPr/>
        </p:nvSpPr>
        <p:spPr>
          <a:xfrm>
            <a:off x="5666926" y="2165438"/>
            <a:ext cx="2657100" cy="622800"/>
          </a:xfrm>
          <a:prstGeom prst="rect">
            <a:avLst/>
          </a:prstGeom>
          <a:solidFill>
            <a:srgbClr val="2383CB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108000" rIns="91425" bIns="91425" anchor="ctr" anchorCtr="0">
            <a:noAutofit/>
          </a:bodyPr>
          <a:lstStyle/>
          <a:p>
            <a:pPr marL="35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1</a:t>
            </a:r>
            <a:r>
              <a:rPr lang="en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|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5" name="Google Shape;815;p78"/>
          <p:cNvSpPr/>
          <p:nvPr/>
        </p:nvSpPr>
        <p:spPr>
          <a:xfrm>
            <a:off x="6292575" y="2165438"/>
            <a:ext cx="22167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91425" anchor="ctr" anchorCtr="0">
            <a:noAutofit/>
          </a:bodyPr>
          <a:lstStyle/>
          <a:p>
            <a:pPr marL="179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REGISTER FOR CLASS</a:t>
            </a:r>
            <a:endParaRPr sz="1200" b="0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6" name="Google Shape;816;p78"/>
          <p:cNvSpPr/>
          <p:nvPr/>
        </p:nvSpPr>
        <p:spPr>
          <a:xfrm>
            <a:off x="5684383" y="2864462"/>
            <a:ext cx="2657087" cy="622800"/>
          </a:xfrm>
          <a:prstGeom prst="rect">
            <a:avLst/>
          </a:prstGeom>
          <a:solidFill>
            <a:srgbClr val="2383CB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108000" rIns="91425" bIns="91425" anchor="ctr" anchorCtr="0">
            <a:noAutofit/>
          </a:bodyPr>
          <a:lstStyle/>
          <a:p>
            <a:pPr marL="35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2</a:t>
            </a:r>
            <a:r>
              <a:rPr lang="en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|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7" name="Google Shape;817;p78"/>
          <p:cNvSpPr/>
          <p:nvPr/>
        </p:nvSpPr>
        <p:spPr>
          <a:xfrm>
            <a:off x="6292575" y="2864451"/>
            <a:ext cx="22167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91425" anchor="ctr" anchorCtr="0">
            <a:noAutofit/>
          </a:bodyPr>
          <a:lstStyle/>
          <a:p>
            <a:pPr marL="179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VERIFY MATERIALS </a:t>
            </a:r>
            <a:endParaRPr sz="1200" b="0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8" name="Google Shape;818;p78"/>
          <p:cNvSpPr/>
          <p:nvPr/>
        </p:nvSpPr>
        <p:spPr>
          <a:xfrm>
            <a:off x="5684383" y="3563456"/>
            <a:ext cx="2657087" cy="622800"/>
          </a:xfrm>
          <a:prstGeom prst="rect">
            <a:avLst/>
          </a:prstGeom>
          <a:solidFill>
            <a:srgbClr val="2383CB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108000" rIns="91425" bIns="91425" anchor="ctr" anchorCtr="0">
            <a:noAutofit/>
          </a:bodyPr>
          <a:lstStyle/>
          <a:p>
            <a:pPr marL="35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3</a:t>
            </a:r>
            <a:r>
              <a:rPr lang="en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|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9" name="Google Shape;819;p78"/>
          <p:cNvSpPr/>
          <p:nvPr/>
        </p:nvSpPr>
        <p:spPr>
          <a:xfrm>
            <a:off x="6292576" y="3563463"/>
            <a:ext cx="2437839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91425" anchor="ctr" anchorCtr="0">
            <a:noAutofit/>
          </a:bodyPr>
          <a:lstStyle/>
          <a:p>
            <a:pPr marL="179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SELECT FULFILLMENT METHODS</a:t>
            </a:r>
            <a:endParaRPr sz="1200" b="0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20" name="Google Shape;820;p78"/>
          <p:cNvGrpSpPr/>
          <p:nvPr/>
        </p:nvGrpSpPr>
        <p:grpSpPr>
          <a:xfrm>
            <a:off x="5684383" y="4260338"/>
            <a:ext cx="2824893" cy="622800"/>
            <a:chOff x="5875373" y="3365227"/>
            <a:chExt cx="2824893" cy="622800"/>
          </a:xfrm>
        </p:grpSpPr>
        <p:sp>
          <p:nvSpPr>
            <p:cNvPr id="821" name="Google Shape;821;p78"/>
            <p:cNvSpPr/>
            <p:nvPr/>
          </p:nvSpPr>
          <p:spPr>
            <a:xfrm>
              <a:off x="5875373" y="3365227"/>
              <a:ext cx="2657087" cy="622800"/>
            </a:xfrm>
            <a:prstGeom prst="rect">
              <a:avLst/>
            </a:prstGeom>
            <a:solidFill>
              <a:srgbClr val="2383C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108000" rIns="91425" bIns="91425" anchor="ctr" anchorCtr="0">
              <a:noAutofit/>
            </a:bodyPr>
            <a:lstStyle/>
            <a:p>
              <a:pPr marL="35999" marR="179999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STEP 4</a:t>
              </a:r>
              <a:r>
                <a:rPr lang="en" sz="1400" b="0" i="0" u="none" strike="noStrike" cap="non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|</a:t>
              </a:r>
              <a:endParaRPr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822" name="Google Shape;822;p78"/>
            <p:cNvSpPr/>
            <p:nvPr/>
          </p:nvSpPr>
          <p:spPr>
            <a:xfrm>
              <a:off x="6483566" y="3365227"/>
              <a:ext cx="2216700" cy="6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08000" rIns="91425" bIns="91425" anchor="ctr" anchorCtr="0">
              <a:noAutofit/>
            </a:bodyPr>
            <a:lstStyle/>
            <a:p>
              <a:pPr marL="179999" marR="179999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0" i="0" u="none" strike="noStrike" cap="none" dirty="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RECEIVE MATERIALS</a:t>
              </a:r>
              <a:endParaRPr sz="12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826" name="Google Shape;826;p78"/>
          <p:cNvSpPr/>
          <p:nvPr/>
        </p:nvSpPr>
        <p:spPr>
          <a:xfrm>
            <a:off x="5669106" y="4982696"/>
            <a:ext cx="2657087" cy="622800"/>
          </a:xfrm>
          <a:prstGeom prst="rect">
            <a:avLst/>
          </a:prstGeom>
          <a:solidFill>
            <a:srgbClr val="2383CB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108000" rIns="91425" bIns="91425" anchor="ctr" anchorCtr="0">
            <a:noAutofit/>
          </a:bodyPr>
          <a:lstStyle/>
          <a:p>
            <a:pPr marL="35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5</a:t>
            </a:r>
            <a:r>
              <a:rPr lang="en" sz="1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|</a:t>
            </a:r>
            <a:endParaRPr sz="1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7" name="Google Shape;827;p78"/>
          <p:cNvSpPr/>
          <p:nvPr/>
        </p:nvSpPr>
        <p:spPr>
          <a:xfrm>
            <a:off x="6301114" y="4968494"/>
            <a:ext cx="22167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91425" anchor="ctr" anchorCtr="0">
            <a:noAutofit/>
          </a:bodyPr>
          <a:lstStyle/>
          <a:p>
            <a:pPr marL="179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END OF TERM:</a:t>
            </a:r>
            <a:endParaRPr sz="1200" dirty="0"/>
          </a:p>
          <a:p>
            <a:pPr marL="179999" marR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MATERIALS</a:t>
            </a:r>
            <a:endParaRPr sz="1200" b="0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7D9D794-3B6C-5B4E-063A-778811C62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01" y="1726144"/>
            <a:ext cx="862315" cy="186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5F5641-B4E4-EBF1-D6D1-BABEFF5D0476}"/>
              </a:ext>
            </a:extLst>
          </p:cNvPr>
          <p:cNvSpPr txBox="1"/>
          <p:nvPr/>
        </p:nvSpPr>
        <p:spPr>
          <a:xfrm>
            <a:off x="5690055" y="5666562"/>
            <a:ext cx="342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Day Complete Student Experience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" name="Google Shape;495;p74">
            <a:extLst>
              <a:ext uri="{FF2B5EF4-FFF2-40B4-BE49-F238E27FC236}">
                <a16:creationId xmlns:a16="http://schemas.microsoft.com/office/drawing/2014/main" id="{F0EF7003-586A-CA07-0E05-E13C3A1DE4C3}"/>
              </a:ext>
            </a:extLst>
          </p:cNvPr>
          <p:cNvSpPr txBox="1"/>
          <p:nvPr/>
        </p:nvSpPr>
        <p:spPr>
          <a:xfrm>
            <a:off x="261409" y="244705"/>
            <a:ext cx="751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" sz="2400" b="1" i="0" u="none" strike="noStrike" cap="none">
                <a:solidFill>
                  <a:schemeClr val="bg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PERSONALIZED STUDENT EXPERIENCE​</a:t>
            </a:r>
            <a:endParaRPr sz="24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22D33C-905F-7B55-2B94-512F6ED06E98}"/>
              </a:ext>
            </a:extLst>
          </p:cNvPr>
          <p:cNvGrpSpPr/>
          <p:nvPr/>
        </p:nvGrpSpPr>
        <p:grpSpPr>
          <a:xfrm>
            <a:off x="444413" y="1583066"/>
            <a:ext cx="4526599" cy="4366310"/>
            <a:chOff x="444412" y="725816"/>
            <a:chExt cx="4526599" cy="43663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9B9BD7-758F-591E-22FA-FB5E78515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334"/>
            <a:stretch/>
          </p:blipFill>
          <p:spPr>
            <a:xfrm>
              <a:off x="444412" y="725816"/>
              <a:ext cx="4526599" cy="436631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346EAB-B991-1B4B-DD86-9FAB643694AC}"/>
                </a:ext>
              </a:extLst>
            </p:cNvPr>
            <p:cNvSpPr/>
            <p:nvPr/>
          </p:nvSpPr>
          <p:spPr>
            <a:xfrm>
              <a:off x="2053524" y="4649492"/>
              <a:ext cx="1720313" cy="98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B2F100-81FA-EE17-11EF-EEDDD6FCD299}"/>
              </a:ext>
            </a:extLst>
          </p:cNvPr>
          <p:cNvGrpSpPr/>
          <p:nvPr/>
        </p:nvGrpSpPr>
        <p:grpSpPr>
          <a:xfrm>
            <a:off x="413587" y="1558986"/>
            <a:ext cx="4704341" cy="4414471"/>
            <a:chOff x="413586" y="717367"/>
            <a:chExt cx="4704341" cy="441447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30AA1-B698-5C8B-C7DA-051B2852BEBF}"/>
                </a:ext>
              </a:extLst>
            </p:cNvPr>
            <p:cNvGrpSpPr/>
            <p:nvPr/>
          </p:nvGrpSpPr>
          <p:grpSpPr>
            <a:xfrm>
              <a:off x="413586" y="717367"/>
              <a:ext cx="4704341" cy="4414471"/>
              <a:chOff x="413586" y="717367"/>
              <a:chExt cx="4704341" cy="441447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F6BE47B-09D3-A38F-13A2-56AF2CD6FF07}"/>
                  </a:ext>
                </a:extLst>
              </p:cNvPr>
              <p:cNvGrpSpPr/>
              <p:nvPr/>
            </p:nvGrpSpPr>
            <p:grpSpPr>
              <a:xfrm>
                <a:off x="413586" y="717367"/>
                <a:ext cx="4704341" cy="4414471"/>
                <a:chOff x="413586" y="717367"/>
                <a:chExt cx="4704341" cy="441447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2111BBD-EEFE-2050-0F2A-92F4C43A0161}"/>
                    </a:ext>
                  </a:extLst>
                </p:cNvPr>
                <p:cNvGrpSpPr/>
                <p:nvPr/>
              </p:nvGrpSpPr>
              <p:grpSpPr>
                <a:xfrm>
                  <a:off x="413586" y="717367"/>
                  <a:ext cx="4704341" cy="4414471"/>
                  <a:chOff x="413586" y="717367"/>
                  <a:chExt cx="4704341" cy="4414471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28B13C14-BB77-71C3-CCB2-887793A444EB}"/>
                      </a:ext>
                    </a:extLst>
                  </p:cNvPr>
                  <p:cNvGrpSpPr/>
                  <p:nvPr/>
                </p:nvGrpSpPr>
                <p:grpSpPr>
                  <a:xfrm>
                    <a:off x="413586" y="717367"/>
                    <a:ext cx="4704341" cy="4414471"/>
                    <a:chOff x="406710" y="729029"/>
                    <a:chExt cx="4704341" cy="4414471"/>
                  </a:xfrm>
                </p:grpSpPr>
                <p:pic>
                  <p:nvPicPr>
                    <p:cNvPr id="2" name="Picture 1">
                      <a:extLst>
                        <a:ext uri="{FF2B5EF4-FFF2-40B4-BE49-F238E27FC236}">
                          <a16:creationId xmlns:a16="http://schemas.microsoft.com/office/drawing/2014/main" id="{54FA754D-A2A8-A27D-C171-EA5C71FB8E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06710" y="729029"/>
                      <a:ext cx="4704341" cy="441447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7044AF60-2D6D-C082-801B-8855B0839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531" y="790742"/>
                      <a:ext cx="785200" cy="3148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C613F2BB-A5E8-D2FA-8711-AB9C2AB748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98688" y="745859"/>
                    <a:ext cx="779585" cy="381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442ED48-5F0A-22E6-4D1D-FC4C4DBB8712}"/>
                    </a:ext>
                  </a:extLst>
                </p:cNvPr>
                <p:cNvSpPr/>
                <p:nvPr/>
              </p:nvSpPr>
              <p:spPr>
                <a:xfrm>
                  <a:off x="1588992" y="2203010"/>
                  <a:ext cx="1247198" cy="1294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390C736-D95A-3124-6177-A613DD57F719}"/>
                    </a:ext>
                  </a:extLst>
                </p:cNvPr>
                <p:cNvSpPr/>
                <p:nvPr/>
              </p:nvSpPr>
              <p:spPr>
                <a:xfrm>
                  <a:off x="809407" y="2458953"/>
                  <a:ext cx="709427" cy="89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4456DF-4A61-F9DF-C1BE-218D517E2263}"/>
                  </a:ext>
                </a:extLst>
              </p:cNvPr>
              <p:cNvSpPr txBox="1"/>
              <p:nvPr/>
            </p:nvSpPr>
            <p:spPr>
              <a:xfrm>
                <a:off x="1508675" y="2156236"/>
                <a:ext cx="1226085" cy="23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5777BF"/>
                    </a:solidFill>
                  </a:rPr>
                  <a:t>BucBooks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4D8C79-6C57-88EC-46B6-CFD9D90FB9EF}"/>
                </a:ext>
              </a:extLst>
            </p:cNvPr>
            <p:cNvSpPr/>
            <p:nvPr/>
          </p:nvSpPr>
          <p:spPr>
            <a:xfrm>
              <a:off x="3238975" y="2325444"/>
              <a:ext cx="170482" cy="123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95;p74">
            <a:extLst>
              <a:ext uri="{FF2B5EF4-FFF2-40B4-BE49-F238E27FC236}">
                <a16:creationId xmlns:a16="http://schemas.microsoft.com/office/drawing/2014/main" id="{EB0CE3A8-B9F7-4E96-4A6D-A05FB3C9541E}"/>
              </a:ext>
            </a:extLst>
          </p:cNvPr>
          <p:cNvSpPr txBox="1"/>
          <p:nvPr/>
        </p:nvSpPr>
        <p:spPr>
          <a:xfrm>
            <a:off x="261409" y="395100"/>
            <a:ext cx="7517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" sz="2400" b="1" i="0" u="none" strike="noStrike" cap="none" dirty="0">
                <a:solidFill>
                  <a:schemeClr val="bg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OPT-OUT STUDENT EXPERIENCE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38144D-71CA-C5BF-ED10-341429747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4" t="15819" r="16780" b="5989"/>
          <a:stretch/>
        </p:blipFill>
        <p:spPr>
          <a:xfrm>
            <a:off x="162733" y="2502236"/>
            <a:ext cx="4688236" cy="295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39A04-4AB9-606B-F072-35DB16C6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955" y="2502237"/>
            <a:ext cx="3944318" cy="331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57260-EEDE-3CE1-A851-DC37B1F67C3F}"/>
              </a:ext>
            </a:extLst>
          </p:cNvPr>
          <p:cNvSpPr txBox="1"/>
          <p:nvPr/>
        </p:nvSpPr>
        <p:spPr>
          <a:xfrm>
            <a:off x="361672" y="1639914"/>
            <a:ext cx="71782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54A5"/>
                </a:solidFill>
              </a:rPr>
              <a:t>Opt-out students purchase access directly through the Blinn College Bookstore website.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9C183-EC8F-3021-5ACD-19B2356FF6A0}"/>
              </a:ext>
            </a:extLst>
          </p:cNvPr>
          <p:cNvSpPr txBox="1"/>
          <p:nvPr/>
        </p:nvSpPr>
        <p:spPr>
          <a:xfrm>
            <a:off x="361671" y="1885808"/>
            <a:ext cx="46727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54A5"/>
                </a:solidFill>
              </a:rPr>
              <a:t>https://blinncol.bncollege.com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246E58-A4A3-61EF-1445-2ACDD5C6A3A7}"/>
              </a:ext>
            </a:extLst>
          </p:cNvPr>
          <p:cNvSpPr txBox="1"/>
          <p:nvPr/>
        </p:nvSpPr>
        <p:spPr>
          <a:xfrm>
            <a:off x="1379348" y="2232822"/>
            <a:ext cx="3510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54A5"/>
                </a:solidFill>
              </a:rPr>
              <a:t>Students purchase through the “Opt-Out” Term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F5FB75-DEE5-AE32-8342-158E38355E11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92990" y="2359780"/>
            <a:ext cx="12863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3AE162-7A54-2F44-6706-448B1D5492CF}"/>
              </a:ext>
            </a:extLst>
          </p:cNvPr>
          <p:cNvCxnSpPr>
            <a:cxnSpLocks/>
          </p:cNvCxnSpPr>
          <p:nvPr/>
        </p:nvCxnSpPr>
        <p:spPr>
          <a:xfrm>
            <a:off x="92990" y="2359781"/>
            <a:ext cx="0" cy="28292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6FC9B9-835D-BCA8-EB77-3E68AA485A5C}"/>
              </a:ext>
            </a:extLst>
          </p:cNvPr>
          <p:cNvCxnSpPr/>
          <p:nvPr/>
        </p:nvCxnSpPr>
        <p:spPr>
          <a:xfrm>
            <a:off x="92990" y="5189027"/>
            <a:ext cx="68967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25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Due Dates &amp; Deadlines​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423896"/>
              </p:ext>
            </p:extLst>
          </p:nvPr>
        </p:nvGraphicFramePr>
        <p:xfrm>
          <a:off x="457201" y="1524000"/>
          <a:ext cx="8229599" cy="36396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77685">
                  <a:extLst>
                    <a:ext uri="{9D8B030D-6E8A-4147-A177-3AD203B41FA5}">
                      <a16:colId xmlns:a16="http://schemas.microsoft.com/office/drawing/2014/main" val="3701310922"/>
                    </a:ext>
                  </a:extLst>
                </a:gridCol>
                <a:gridCol w="2551914">
                  <a:extLst>
                    <a:ext uri="{9D8B030D-6E8A-4147-A177-3AD203B41FA5}">
                      <a16:colId xmlns:a16="http://schemas.microsoft.com/office/drawing/2014/main" val="2328701217"/>
                    </a:ext>
                  </a:extLst>
                </a:gridCol>
              </a:tblGrid>
              <a:tr h="484094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Dual Credit Due Dates​</a:t>
                      </a:r>
                      <a:endParaRPr lang="en-US" sz="1700" b="1" i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60674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Changes in classes and schedule due​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February​ 2024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extLst>
                  <a:ext uri="{0D108BD9-81ED-4DB2-BD59-A6C34878D82A}">
                    <a16:rowId xmlns:a16="http://schemas.microsoft.com/office/drawing/2014/main" val="2637031995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Applications and approval forms due​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May 20</a:t>
                      </a:r>
                      <a:r>
                        <a:rPr lang="en-US" sz="1700" b="0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US" sz="1700" b="0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extLst>
                  <a:ext uri="{0D108BD9-81ED-4DB2-BD59-A6C34878D82A}">
                    <a16:rowId xmlns:a16="http://schemas.microsoft.com/office/drawing/2014/main" val="3400942784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All test scores due​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June 30</a:t>
                      </a:r>
                      <a:r>
                        <a:rPr lang="en-US" sz="1700" b="0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US" sz="1700" b="0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extLst>
                  <a:ext uri="{0D108BD9-81ED-4DB2-BD59-A6C34878D82A}">
                    <a16:rowId xmlns:a16="http://schemas.microsoft.com/office/drawing/2014/main" val="654106899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Class rosters due​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August 1</a:t>
                      </a:r>
                      <a:r>
                        <a:rPr lang="en-US" sz="1700" b="0" baseline="30000" dirty="0">
                          <a:solidFill>
                            <a:srgbClr val="000000"/>
                          </a:solidFill>
                          <a:effectLst/>
                        </a:rPr>
                        <a:t>st</a:t>
                      </a:r>
                      <a:r>
                        <a:rPr lang="en-US" sz="1700" b="0" baseline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extLst>
                  <a:ext uri="{0D108BD9-81ED-4DB2-BD59-A6C34878D82A}">
                    <a16:rowId xmlns:a16="http://schemas.microsoft.com/office/drawing/2014/main" val="774836258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Payment due</a:t>
                      </a:r>
                      <a:r>
                        <a:rPr lang="en-US" sz="1700" b="0" baseline="0" dirty="0">
                          <a:solidFill>
                            <a:srgbClr val="000000"/>
                          </a:solidFill>
                          <a:effectLst/>
                        </a:rPr>
                        <a:t> for Summer I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May 20</a:t>
                      </a:r>
                      <a:r>
                        <a:rPr lang="en-US" sz="1700" b="0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extLst>
                  <a:ext uri="{0D108BD9-81ED-4DB2-BD59-A6C34878D82A}">
                    <a16:rowId xmlns:a16="http://schemas.microsoft.com/office/drawing/2014/main" val="1206248397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kern="1200" dirty="0">
                          <a:solidFill>
                            <a:srgbClr val="000000"/>
                          </a:solidFill>
                          <a:effectLst/>
                        </a:rPr>
                        <a:t>Payment</a:t>
                      </a:r>
                      <a:r>
                        <a:rPr lang="en-US" sz="1700" b="0" kern="1200" baseline="0" dirty="0">
                          <a:solidFill>
                            <a:srgbClr val="000000"/>
                          </a:solidFill>
                          <a:effectLst/>
                        </a:rPr>
                        <a:t> due for Summer II</a:t>
                      </a:r>
                      <a:endParaRPr lang="en-US" sz="1700" b="0" i="0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87685" marR="87685" marT="43842" marB="4384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June 24</a:t>
                      </a:r>
                      <a:r>
                        <a:rPr lang="en-US" sz="1700" b="0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extLst>
                  <a:ext uri="{0D108BD9-81ED-4DB2-BD59-A6C34878D82A}">
                    <a16:rowId xmlns:a16="http://schemas.microsoft.com/office/drawing/2014/main" val="845636528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Payment due</a:t>
                      </a:r>
                      <a:r>
                        <a:rPr lang="en-US" sz="1700" b="0" baseline="0" dirty="0">
                          <a:solidFill>
                            <a:srgbClr val="000000"/>
                          </a:solidFill>
                          <a:effectLst/>
                        </a:rPr>
                        <a:t> for Fall 2024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700" b="0" dirty="0">
                          <a:solidFill>
                            <a:srgbClr val="000000"/>
                          </a:solidFill>
                          <a:effectLst/>
                        </a:rPr>
                        <a:t>August 5, 2024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7685" marR="87685" marT="43842" marB="43842"/>
                </a:tc>
                <a:extLst>
                  <a:ext uri="{0D108BD9-81ED-4DB2-BD59-A6C34878D82A}">
                    <a16:rowId xmlns:a16="http://schemas.microsoft.com/office/drawing/2014/main" val="54228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656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en-US" sz="3400" dirty="0">
                <a:latin typeface="Georgia" panose="02040502050405020303" pitchFamily="18" charset="0"/>
              </a:rPr>
              <a:t>Mrs. Shannon Williford​</a:t>
            </a:r>
          </a:p>
          <a:p>
            <a:pPr marL="0" indent="0" fontAlgn="base">
              <a:buNone/>
            </a:pPr>
            <a:r>
              <a:rPr lang="en-US" sz="3400" dirty="0">
                <a:latin typeface="Georgia" panose="02040502050405020303" pitchFamily="18" charset="0"/>
              </a:rPr>
              <a:t>Director, Dual Credit Programs​</a:t>
            </a:r>
          </a:p>
          <a:p>
            <a:pPr marL="0" indent="0" fontAlgn="base">
              <a:buNone/>
            </a:pPr>
            <a:r>
              <a:rPr lang="en-US" sz="3400" dirty="0">
                <a:latin typeface="Georgia" panose="02040502050405020303" pitchFamily="18" charset="0"/>
              </a:rPr>
              <a:t> 979-209-8218 </a:t>
            </a:r>
            <a:r>
              <a:rPr lang="en-US" sz="3400" u="sng" dirty="0">
                <a:latin typeface="Georgia" panose="02040502050405020303" pitchFamily="18" charset="0"/>
                <a:hlinkClick r:id="rId3"/>
              </a:rPr>
              <a:t>shannon.williford@blinn.edu</a:t>
            </a:r>
            <a:r>
              <a:rPr lang="en-US" sz="3400" dirty="0">
                <a:latin typeface="Georgia" panose="02040502050405020303" pitchFamily="18" charset="0"/>
              </a:rPr>
              <a:t> ​</a:t>
            </a:r>
          </a:p>
          <a:p>
            <a:pPr marL="0" indent="0" fontAlgn="base">
              <a:buNone/>
            </a:pPr>
            <a:endParaRPr lang="en-US" sz="3400" dirty="0">
              <a:latin typeface="Georgia" panose="02040502050405020303" pitchFamily="18" charset="0"/>
            </a:endParaRPr>
          </a:p>
          <a:p>
            <a:r>
              <a:rPr lang="en-US" sz="3400" dirty="0">
                <a:latin typeface="Georgia" panose="02040502050405020303" pitchFamily="18" charset="0"/>
              </a:rPr>
              <a:t>Mrs. Jordan Scott</a:t>
            </a:r>
          </a:p>
          <a:p>
            <a:pPr marL="0" indent="0">
              <a:buNone/>
            </a:pPr>
            <a:r>
              <a:rPr lang="en-US" sz="3400" dirty="0">
                <a:latin typeface="Georgia" panose="02040502050405020303" pitchFamily="18" charset="0"/>
              </a:rPr>
              <a:t>Coordinator, Dual Credit Programs</a:t>
            </a:r>
          </a:p>
          <a:p>
            <a:pPr marL="0" indent="0">
              <a:buNone/>
            </a:pPr>
            <a:r>
              <a:rPr lang="en-US" sz="3400" dirty="0">
                <a:latin typeface="Georgia" panose="02040502050405020303" pitchFamily="18" charset="0"/>
              </a:rPr>
              <a:t>979-209-7522 </a:t>
            </a:r>
            <a:r>
              <a:rPr lang="en-US" sz="3400" dirty="0">
                <a:latin typeface="Georgia" panose="02040502050405020303" pitchFamily="18" charset="0"/>
                <a:hlinkClick r:id="rId4"/>
              </a:rPr>
              <a:t>jordan.stautzenberger@blinn.edu</a:t>
            </a:r>
            <a:endParaRPr lang="en-US" sz="3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100" dirty="0">
              <a:latin typeface="Georgia" panose="02040502050405020303" pitchFamily="18" charset="0"/>
            </a:endParaRPr>
          </a:p>
          <a:p>
            <a:r>
              <a:rPr lang="en-US" sz="3400" dirty="0">
                <a:latin typeface="Georgia" panose="02040502050405020303" pitchFamily="18" charset="0"/>
              </a:rPr>
              <a:t>Mrs. Shannon Whigham</a:t>
            </a:r>
          </a:p>
          <a:p>
            <a:pPr marL="0" indent="0">
              <a:buNone/>
            </a:pPr>
            <a:r>
              <a:rPr lang="en-US" sz="3400" dirty="0">
                <a:latin typeface="Georgia" panose="02040502050405020303" pitchFamily="18" charset="0"/>
              </a:rPr>
              <a:t>Advisor, Dual Credit Programs</a:t>
            </a:r>
          </a:p>
          <a:p>
            <a:pPr marL="0" indent="0">
              <a:buNone/>
            </a:pPr>
            <a:r>
              <a:rPr lang="en-US" sz="3400" dirty="0">
                <a:latin typeface="Georgia" panose="02040502050405020303" pitchFamily="18" charset="0"/>
              </a:rPr>
              <a:t>979-830-4807 </a:t>
            </a:r>
            <a:r>
              <a:rPr lang="en-US" sz="3400" dirty="0">
                <a:latin typeface="Georgia" panose="02040502050405020303" pitchFamily="18" charset="0"/>
                <a:hlinkClick r:id="rId5"/>
              </a:rPr>
              <a:t>shannon.whigham@blinn.edu</a:t>
            </a:r>
            <a:endParaRPr lang="en-US" sz="3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400" dirty="0">
                <a:latin typeface="Georgia" panose="02040502050405020303" pitchFamily="18" charset="0"/>
              </a:rPr>
              <a:t>Website: </a:t>
            </a:r>
            <a:r>
              <a:rPr lang="en-US" sz="3400" dirty="0">
                <a:latin typeface="Georgia" panose="02040502050405020303" pitchFamily="18" charset="0"/>
                <a:hlinkClick r:id="rId6"/>
              </a:rPr>
              <a:t>www.blinn.edu/dual-credit</a:t>
            </a:r>
            <a:r>
              <a:rPr lang="en-US" sz="34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400" dirty="0">
                <a:latin typeface="Georgia" panose="02040502050405020303" pitchFamily="18" charset="0"/>
              </a:rPr>
              <a:t>Email address: </a:t>
            </a:r>
            <a:r>
              <a:rPr lang="en-US" sz="3400" dirty="0">
                <a:latin typeface="Georgia" panose="02040502050405020303" pitchFamily="18" charset="0"/>
                <a:hlinkClick r:id="rId7"/>
              </a:rPr>
              <a:t>dualcredit@blinn.edu</a:t>
            </a:r>
            <a:endParaRPr lang="en-US" sz="3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68447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Benefits</a:t>
            </a:r>
            <a:r>
              <a:rPr lang="en-US" b="0" dirty="0">
                <a:latin typeface="Georgia" panose="02040502050405020303" pitchFamily="18" charset="0"/>
              </a:rPr>
              <a:t>​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Earn transferable college hours. 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Dual credit tuition rates are lower than those for traditional college students.​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Gain college experience before enrolling full-time.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Access to all Blinn College facilities, student activities, athletic, music, and theater events with your Blinn ID​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Local area business discounts</a:t>
            </a:r>
          </a:p>
        </p:txBody>
      </p:sp>
    </p:spTree>
    <p:extLst>
      <p:ext uri="{BB962C8B-B14F-4D97-AF65-F5344CB8AC3E}">
        <p14:creationId xmlns:p14="http://schemas.microsoft.com/office/powerpoint/2010/main" val="17718824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Support Services</a:t>
            </a:r>
            <a:r>
              <a:rPr lang="en-US" b="0" dirty="0">
                <a:latin typeface="Georgia" panose="02040502050405020303" pitchFamily="18" charset="0"/>
              </a:rPr>
              <a:t>​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Library​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Computer Labs​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Writing Center​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Learning Center​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Dual Credit Advising Services​</a:t>
            </a:r>
          </a:p>
          <a:p>
            <a:pPr lvl="1" fontAlgn="base"/>
            <a:r>
              <a:rPr lang="en-US" dirty="0">
                <a:latin typeface="Georgia" panose="02040502050405020303" pitchFamily="18" charset="0"/>
              </a:rPr>
              <a:t>Academic Advising; Major Selection; ​</a:t>
            </a:r>
          </a:p>
          <a:p>
            <a:pPr lvl="1" fontAlgn="base"/>
            <a:r>
              <a:rPr lang="en-US" dirty="0">
                <a:latin typeface="Georgia" panose="02040502050405020303" pitchFamily="18" charset="0"/>
              </a:rPr>
              <a:t>Transfer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633315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904C-C5F6-4855-A81D-BDBB08F0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601D1-C36D-47A6-A690-18EF8A74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01772"/>
            <a:ext cx="8305800" cy="1066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Georgia" panose="02040502050405020303" pitchFamily="18" charset="0"/>
              </a:rPr>
              <a:t>Classroom accommodations offered vary according to the actual diagnosis, and appropriate supporting documentation must be received and approved by the Office of Disability Services (ODS)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6A8A4F-A141-4BE7-A215-638E3384BA35}"/>
              </a:ext>
            </a:extLst>
          </p:cNvPr>
          <p:cNvSpPr txBox="1">
            <a:spLocks/>
          </p:cNvSpPr>
          <p:nvPr/>
        </p:nvSpPr>
        <p:spPr>
          <a:xfrm>
            <a:off x="59636" y="2665258"/>
            <a:ext cx="8474763" cy="3202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8000" b="1" dirty="0">
                <a:solidFill>
                  <a:prstClr val="black"/>
                </a:solidFill>
                <a:latin typeface="Georgia" panose="02040502050405020303" pitchFamily="18" charset="0"/>
              </a:rPr>
              <a:t>APPROPRIATE DOCUMENTATION:</a:t>
            </a:r>
          </a:p>
          <a:p>
            <a:pPr>
              <a:lnSpc>
                <a:spcPct val="120000"/>
              </a:lnSpc>
            </a:pPr>
            <a:r>
              <a:rPr lang="en-US" sz="6800" dirty="0">
                <a:latin typeface="Georgia" panose="02040502050405020303" pitchFamily="18" charset="0"/>
              </a:rPr>
              <a:t>Student’s 504 Plan or Full Individual Evaluation (FIE) or Dyslexia Profile, </a:t>
            </a:r>
          </a:p>
          <a:p>
            <a:pPr>
              <a:lnSpc>
                <a:spcPct val="120000"/>
              </a:lnSpc>
            </a:pPr>
            <a:r>
              <a:rPr lang="en-US" sz="6800" dirty="0">
                <a:latin typeface="Georgia" panose="02040502050405020303" pitchFamily="18" charset="0"/>
              </a:rPr>
              <a:t>Documentation from student’s high school diagnostician and/or licensed psychologist or, </a:t>
            </a:r>
          </a:p>
          <a:p>
            <a:pPr>
              <a:lnSpc>
                <a:spcPct val="120000"/>
              </a:lnSpc>
            </a:pPr>
            <a:r>
              <a:rPr lang="en-US" sz="6800" dirty="0">
                <a:latin typeface="Georgia" panose="02040502050405020303" pitchFamily="18" charset="0"/>
              </a:rPr>
              <a:t>Documentation on letterhead from student’s medical doctor or other licensed person appropriate to make a diagnosis indicating the diagnosis or type of disability.</a:t>
            </a:r>
          </a:p>
          <a:p>
            <a:pPr>
              <a:lnSpc>
                <a:spcPct val="120000"/>
              </a:lnSpc>
            </a:pPr>
            <a:r>
              <a:rPr lang="en-US" sz="6800" dirty="0">
                <a:latin typeface="Georgia" panose="02040502050405020303" pitchFamily="18" charset="0"/>
              </a:rPr>
              <a:t>Documentation must show the current functioning of the student.</a:t>
            </a:r>
          </a:p>
          <a:p>
            <a:pPr>
              <a:lnSpc>
                <a:spcPct val="120000"/>
              </a:lnSpc>
            </a:pPr>
            <a:r>
              <a:rPr lang="en-US" sz="6800" dirty="0">
                <a:latin typeface="Georgia" panose="02040502050405020303" pitchFamily="18" charset="0"/>
              </a:rPr>
              <a:t>Complete the online Intake Packet (for new students) at https://www.blinn.edu/disability/forms.html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prstClr val="black"/>
                </a:solidFill>
              </a:rPr>
              <a:t>               </a:t>
            </a:r>
            <a:endParaRPr lang="en-US" sz="4000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989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52C7-0BAF-BAD0-B029-1383A422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BCFA-600E-D4E9-3EEB-22A2BC71B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SEND DOCUMENTATION FOR  BRENHAM, SCHULENBURG, SEALY, &amp; WALLER CAMPUSES STUDENTS TO:</a:t>
            </a:r>
            <a:endParaRPr lang="en-US" sz="3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3400" dirty="0">
                <a:solidFill>
                  <a:prstClr val="black"/>
                </a:solidFill>
                <a:latin typeface="Georgia" panose="02040502050405020303" pitchFamily="18" charset="0"/>
              </a:rPr>
              <a:t>Brenham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Administration Bldg., Suite 104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Phone: 979-830-4157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Fax: 979-830-4410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Email:  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hlinkClick r:id="rId2"/>
              </a:rPr>
              <a:t>brenham.ods@blinn.edu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0DAF3-B24B-2D64-6937-C2F6F03EC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761" y="1614256"/>
            <a:ext cx="4038600" cy="4221163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SEND DOCUMENTATION FOR  BRYAN &amp; RELLIS STUDENTS TO:</a:t>
            </a:r>
          </a:p>
          <a:p>
            <a:pPr marL="0" lvl="0" indent="0">
              <a:buNone/>
            </a:pPr>
            <a:endParaRPr lang="en-US" sz="3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3400" dirty="0">
                <a:solidFill>
                  <a:prstClr val="black"/>
                </a:solidFill>
                <a:latin typeface="Georgia" panose="02040502050405020303" pitchFamily="18" charset="0"/>
              </a:rPr>
              <a:t>Bryan</a:t>
            </a:r>
            <a:endParaRPr lang="en-US" sz="40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Building D, Suite 160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Phone: 979-209-7251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Fax: 979-209-7558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Email:  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  <a:hlinkClick r:id="rId3"/>
              </a:rPr>
              <a:t>bryan.ods@blinn.edu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RELLIS</a:t>
            </a:r>
          </a:p>
          <a:p>
            <a:r>
              <a:rPr lang="en-US" dirty="0">
                <a:latin typeface="Georgia" panose="02040502050405020303" pitchFamily="18" charset="0"/>
              </a:rPr>
              <a:t>Schwartz Building, Suite 230</a:t>
            </a:r>
          </a:p>
          <a:p>
            <a:r>
              <a:rPr lang="en-US" dirty="0">
                <a:latin typeface="Georgia" panose="02040502050405020303" pitchFamily="18" charset="0"/>
              </a:rPr>
              <a:t>Phone: 979-209-8947</a:t>
            </a:r>
          </a:p>
          <a:p>
            <a:r>
              <a:rPr lang="en-US" dirty="0">
                <a:latin typeface="Georgia" panose="02040502050405020303" pitchFamily="18" charset="0"/>
              </a:rPr>
              <a:t>Fax: 979-475-1289</a:t>
            </a:r>
          </a:p>
          <a:p>
            <a:r>
              <a:rPr lang="en-US" dirty="0">
                <a:latin typeface="Georgia" panose="02040502050405020303" pitchFamily="18" charset="0"/>
              </a:rPr>
              <a:t>Email: </a:t>
            </a:r>
            <a:r>
              <a:rPr lang="en-US" dirty="0">
                <a:latin typeface="Georgia" panose="02040502050405020303" pitchFamily="18" charset="0"/>
                <a:hlinkClick r:id="rId4"/>
              </a:rPr>
              <a:t>rellis.ods@blinn.edu</a:t>
            </a:r>
            <a:r>
              <a:rPr lang="en-US" dirty="0"/>
              <a:t>	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BECFB2-DB5E-A4CC-37D7-6540AC15D974}"/>
              </a:ext>
            </a:extLst>
          </p:cNvPr>
          <p:cNvCxnSpPr>
            <a:cxnSpLocks/>
          </p:cNvCxnSpPr>
          <p:nvPr/>
        </p:nvCxnSpPr>
        <p:spPr>
          <a:xfrm>
            <a:off x="4495801" y="1600200"/>
            <a:ext cx="0" cy="4525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262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How to Succeed!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en-US" dirty="0">
                <a:latin typeface="Georgia" panose="02040502050405020303" pitchFamily="18" charset="0"/>
              </a:rPr>
              <a:t>Communication is important.​</a:t>
            </a:r>
          </a:p>
          <a:p>
            <a:pPr marL="0" indent="0" fontAlgn="base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Know when to seek help from your instructor.​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Email your instructor through your Blinn email account prior to any absences or if you have questions or concerns about the class.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152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Challenges</a:t>
            </a:r>
            <a:r>
              <a:rPr lang="en-US" b="0" dirty="0"/>
              <a:t>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College courses are demanding. Students are expected to perform at a collegiate level.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Requires strong self-discipline and self-direction.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If you earn below a 70, you will not receive a passing grade, which may impact your high school graduation.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Satisfactory Academic Progress may be affected.​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Classes follow the Blinn College calendar. </a:t>
            </a:r>
          </a:p>
        </p:txBody>
      </p:sp>
    </p:spTree>
    <p:extLst>
      <p:ext uri="{BB962C8B-B14F-4D97-AF65-F5344CB8AC3E}">
        <p14:creationId xmlns:p14="http://schemas.microsoft.com/office/powerpoint/2010/main" val="219690915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Typical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>
                <a:latin typeface="Georgia" panose="02040502050405020303" pitchFamily="18" charset="0"/>
              </a:rPr>
              <a:t>HIST 1301 and 1302​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ENGL 1301 and 1302​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GOVT 2305​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ECON 2301​</a:t>
            </a:r>
          </a:p>
          <a:p>
            <a:pPr fontAlgn="base"/>
            <a:r>
              <a:rPr lang="en-US" dirty="0">
                <a:latin typeface="Georgia" panose="02040502050405020303" pitchFamily="18" charset="0"/>
              </a:rPr>
              <a:t>Courses are determined by each school district. Additional courses are often available as college credit only.</a:t>
            </a:r>
          </a:p>
          <a:p>
            <a:r>
              <a:rPr lang="en-US" dirty="0">
                <a:latin typeface="Georgia" panose="02040502050405020303" pitchFamily="18" charset="0"/>
              </a:rPr>
              <a:t>Course crosswalk can be found on the Dual Credit webpage. </a:t>
            </a:r>
          </a:p>
        </p:txBody>
      </p:sp>
    </p:spTree>
    <p:extLst>
      <p:ext uri="{BB962C8B-B14F-4D97-AF65-F5344CB8AC3E}">
        <p14:creationId xmlns:p14="http://schemas.microsoft.com/office/powerpoint/2010/main" val="1239490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0f6af3-8682-4c34-866b-7f3c9cdae79e">
      <Terms xmlns="http://schemas.microsoft.com/office/infopath/2007/PartnerControls"/>
    </lcf76f155ced4ddcb4097134ff3c332f>
    <Member_Groups xmlns="7c0f6af3-8682-4c34-866b-7f3c9cdae79e">
      <UserInfo>
        <DisplayName/>
        <AccountId xsi:nil="true"/>
        <AccountType/>
      </UserInfo>
    </Member_Groups>
    <Self_Registration_Enabled xmlns="7c0f6af3-8682-4c34-866b-7f3c9cdae79e" xsi:nil="true"/>
    <Has_Leaders_Only_SectionGroup xmlns="7c0f6af3-8682-4c34-866b-7f3c9cdae79e" xsi:nil="true"/>
    <TaxCatchAll xmlns="28ab09f0-bf61-49a8-91a2-0361633a5664" xsi:nil="true"/>
    <Math_Settings xmlns="7c0f6af3-8682-4c34-866b-7f3c9cdae79e" xsi:nil="true"/>
    <Templates xmlns="7c0f6af3-8682-4c34-866b-7f3c9cdae79e" xsi:nil="true"/>
    <DefaultSectionNames xmlns="7c0f6af3-8682-4c34-866b-7f3c9cdae79e" xsi:nil="true"/>
    <Is_Collaboration_Space_Locked xmlns="7c0f6af3-8682-4c34-866b-7f3c9cdae79e" xsi:nil="true"/>
    <AppVersion xmlns="7c0f6af3-8682-4c34-866b-7f3c9cdae79e" xsi:nil="true"/>
    <LMS_Mappings xmlns="7c0f6af3-8682-4c34-866b-7f3c9cdae79e" xsi:nil="true"/>
    <Invited_Leaders xmlns="7c0f6af3-8682-4c34-866b-7f3c9cdae79e" xsi:nil="true"/>
    <FolderType xmlns="7c0f6af3-8682-4c34-866b-7f3c9cdae79e" xsi:nil="true"/>
    <Owner xmlns="7c0f6af3-8682-4c34-866b-7f3c9cdae79e">
      <UserInfo>
        <DisplayName/>
        <AccountId xsi:nil="true"/>
        <AccountType/>
      </UserInfo>
    </Owner>
    <Distribution_Groups xmlns="7c0f6af3-8682-4c34-866b-7f3c9cdae79e" xsi:nil="true"/>
    <Invited_Members xmlns="7c0f6af3-8682-4c34-866b-7f3c9cdae79e" xsi:nil="true"/>
    <NotebookType xmlns="7c0f6af3-8682-4c34-866b-7f3c9cdae79e" xsi:nil="true"/>
    <CultureName xmlns="7c0f6af3-8682-4c34-866b-7f3c9cdae79e" xsi:nil="true"/>
    <Leaders xmlns="7c0f6af3-8682-4c34-866b-7f3c9cdae79e">
      <UserInfo>
        <DisplayName/>
        <AccountId xsi:nil="true"/>
        <AccountType/>
      </UserInfo>
    </Leaders>
    <Members xmlns="7c0f6af3-8682-4c34-866b-7f3c9cdae79e">
      <UserInfo>
        <DisplayName/>
        <AccountId xsi:nil="true"/>
        <AccountType/>
      </UserInfo>
    </Members>
    <TeamsChannelId xmlns="7c0f6af3-8682-4c34-866b-7f3c9cdae79e" xsi:nil="true"/>
    <IsNotebookLocked xmlns="7c0f6af3-8682-4c34-866b-7f3c9cdae79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AF60BA980C044BDCF6339A33B45D6" ma:contentTypeVersion="35" ma:contentTypeDescription="Create a new document." ma:contentTypeScope="" ma:versionID="a4a283f2b2ce78c79ed427c7f4e8146e">
  <xsd:schema xmlns:xsd="http://www.w3.org/2001/XMLSchema" xmlns:xs="http://www.w3.org/2001/XMLSchema" xmlns:p="http://schemas.microsoft.com/office/2006/metadata/properties" xmlns:ns2="7c0f6af3-8682-4c34-866b-7f3c9cdae79e" xmlns:ns3="28ab09f0-bf61-49a8-91a2-0361633a5664" targetNamespace="http://schemas.microsoft.com/office/2006/metadata/properties" ma:root="true" ma:fieldsID="7f2ed1675b35b6d3cfba67ed6ab479c3" ns2:_="" ns3:_="">
    <xsd:import namespace="7c0f6af3-8682-4c34-866b-7f3c9cdae79e"/>
    <xsd:import namespace="28ab09f0-bf61-49a8-91a2-0361633a5664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f6af3-8682-4c34-866b-7f3c9cdae7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24b47975-e807-4790-8572-de510897c2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b09f0-bf61-49a8-91a2-0361633a5664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0" nillable="true" ma:displayName="Taxonomy Catch All Column" ma:hidden="true" ma:list="{50eff5a7-5adf-49db-bcd3-8342f135e019}" ma:internalName="TaxCatchAll" ma:showField="CatchAllData" ma:web="28ab09f0-bf61-49a8-91a2-0361633a56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3DB35D-3113-4B0F-859B-51EE56F1C7CA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7c0f6af3-8682-4c34-866b-7f3c9cdae79e"/>
    <ds:schemaRef ds:uri="28ab09f0-bf61-49a8-91a2-0361633a5664"/>
  </ds:schemaRefs>
</ds:datastoreItem>
</file>

<file path=customXml/itemProps2.xml><?xml version="1.0" encoding="utf-8"?>
<ds:datastoreItem xmlns:ds="http://schemas.openxmlformats.org/officeDocument/2006/customXml" ds:itemID="{12188E52-D912-4F15-B137-CF8195F133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46DB60-FBFC-4C18-B5ED-4433D48C9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f6af3-8682-4c34-866b-7f3c9cdae79e"/>
    <ds:schemaRef ds:uri="28ab09f0-bf61-49a8-91a2-0361633a56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7658</TotalTime>
  <Words>1621</Words>
  <Application>Microsoft Office PowerPoint</Application>
  <PresentationFormat>On-screen Show (4:3)</PresentationFormat>
  <Paragraphs>260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Georgia</vt:lpstr>
      <vt:lpstr>Lato</vt:lpstr>
      <vt:lpstr>Oswald</vt:lpstr>
      <vt:lpstr>Proxima Nova</vt:lpstr>
      <vt:lpstr>Proxima Nova Extrabold</vt:lpstr>
      <vt:lpstr>Times New Roman</vt:lpstr>
      <vt:lpstr>Office Theme</vt:lpstr>
      <vt:lpstr>BLINN COLLEGE​</vt:lpstr>
      <vt:lpstr>What is Dual Credit?​</vt:lpstr>
      <vt:lpstr>Benefits​</vt:lpstr>
      <vt:lpstr>Support Services​</vt:lpstr>
      <vt:lpstr>Disability Services</vt:lpstr>
      <vt:lpstr>Disability Services</vt:lpstr>
      <vt:lpstr>How to Succeed!</vt:lpstr>
      <vt:lpstr>Challenges​</vt:lpstr>
      <vt:lpstr>Typical Courses</vt:lpstr>
      <vt:lpstr>Grades​</vt:lpstr>
      <vt:lpstr>FERPA</vt:lpstr>
      <vt:lpstr>Eligibility/Steps to Enroll​</vt:lpstr>
      <vt:lpstr>Electronic Dual Credit  Approval Form</vt:lpstr>
      <vt:lpstr>TSIA Scores​</vt:lpstr>
      <vt:lpstr>Exemptions/Waivers​</vt:lpstr>
      <vt:lpstr>myBLINN</vt:lpstr>
      <vt:lpstr>PowerPoint Presentation</vt:lpstr>
      <vt:lpstr>Degree Audit</vt:lpstr>
      <vt:lpstr>ID Request Form</vt:lpstr>
      <vt:lpstr>eCampus</vt:lpstr>
      <vt:lpstr>PowerPoint Presentation</vt:lpstr>
      <vt:lpstr>PowerPoint Presentation</vt:lpstr>
      <vt:lpstr>PowerPoint Presentation</vt:lpstr>
      <vt:lpstr>PowerPoint Presentation</vt:lpstr>
      <vt:lpstr>Due Dates &amp; Deadlines​</vt:lpstr>
      <vt:lpstr>Contacts</vt:lpstr>
    </vt:vector>
  </TitlesOfParts>
  <Company>Blinn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jeff.tilley</dc:creator>
  <cp:lastModifiedBy>Shannon Whigham</cp:lastModifiedBy>
  <cp:revision>319</cp:revision>
  <dcterms:created xsi:type="dcterms:W3CDTF">2010-05-05T18:41:27Z</dcterms:created>
  <dcterms:modified xsi:type="dcterms:W3CDTF">2024-01-23T19:21:50Z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0x010100618AF60BA980C044BDCF6339A33B45D6</vt:lpwstr>
  </property>
  <property fmtid="{D5CDD505-2E9C-101B-9397-08002B2CF9AE}" pid="3" name="MediaServiceImageTags">
    <vt:lpwstr/>
  </property>
</Properties>
</file>